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 id="2147483780" r:id="rId2"/>
  </p:sldMasterIdLst>
  <p:notesMasterIdLst>
    <p:notesMasterId r:id="rId15"/>
  </p:notesMasterIdLst>
  <p:handoutMasterIdLst>
    <p:handoutMasterId r:id="rId16"/>
  </p:handoutMasterIdLst>
  <p:sldIdLst>
    <p:sldId id="286" r:id="rId3"/>
    <p:sldId id="275" r:id="rId4"/>
    <p:sldId id="261" r:id="rId5"/>
    <p:sldId id="262" r:id="rId6"/>
    <p:sldId id="259" r:id="rId7"/>
    <p:sldId id="260" r:id="rId8"/>
    <p:sldId id="257" r:id="rId9"/>
    <p:sldId id="258" r:id="rId10"/>
    <p:sldId id="271" r:id="rId11"/>
    <p:sldId id="283" r:id="rId12"/>
    <p:sldId id="285" r:id="rId13"/>
    <p:sldId id="287" r:id="rId14"/>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9563640A-CA70-4BB4-98E9-C9F2FD03AE96}">
          <p14:sldIdLst>
            <p14:sldId id="286"/>
            <p14:sldId id="275"/>
            <p14:sldId id="261"/>
            <p14:sldId id="262"/>
            <p14:sldId id="259"/>
            <p14:sldId id="260"/>
            <p14:sldId id="257"/>
            <p14:sldId id="258"/>
            <p14:sldId id="271"/>
            <p14:sldId id="283"/>
            <p14:sldId id="285"/>
            <p14:sldId id="287"/>
          </p14:sldIdLst>
        </p14:section>
      </p14:sectionLst>
    </p:ex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574" autoAdjust="0"/>
    <p:restoredTop sz="94737" autoAdjust="0"/>
  </p:normalViewPr>
  <p:slideViewPr>
    <p:cSldViewPr>
      <p:cViewPr>
        <p:scale>
          <a:sx n="100" d="100"/>
          <a:sy n="100" d="100"/>
        </p:scale>
        <p:origin x="-1182" y="642"/>
      </p:cViewPr>
      <p:guideLst>
        <p:guide orient="horz" pos="2880"/>
        <p:guide pos="2160"/>
      </p:guideLst>
    </p:cSldViewPr>
  </p:slideViewPr>
  <p:outlineViewPr>
    <p:cViewPr>
      <p:scale>
        <a:sx n="33" d="100"/>
        <a:sy n="33" d="100"/>
      </p:scale>
      <p:origin x="66" y="0"/>
    </p:cViewPr>
  </p:outlineViewPr>
  <p:notesTextViewPr>
    <p:cViewPr>
      <p:scale>
        <a:sx n="100" d="100"/>
        <a:sy n="100" d="100"/>
      </p:scale>
      <p:origin x="0" y="0"/>
    </p:cViewPr>
  </p:notesTextViewPr>
  <p:sorterViewPr>
    <p:cViewPr>
      <p:scale>
        <a:sx n="100" d="100"/>
        <a:sy n="100" d="100"/>
      </p:scale>
      <p:origin x="0" y="1482"/>
    </p:cViewPr>
  </p:sorterViewPr>
  <p:notesViewPr>
    <p:cSldViewPr>
      <p:cViewPr varScale="1">
        <p:scale>
          <a:sx n="52" d="100"/>
          <a:sy n="52" d="100"/>
        </p:scale>
        <p:origin x="-284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F5C2A4-F0D3-4164-ADF5-66FD413CAEB7}" type="datetimeFigureOut">
              <a:rPr lang="en-AU" smtClean="0"/>
              <a:pPr/>
              <a:t>20/12/2012</a:t>
            </a:fld>
            <a:endParaRPr lang="en-AU"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F30473-40C0-42A7-A0F4-CEA0AB434C56}" type="slidenum">
              <a:rPr lang="en-AU" smtClean="0"/>
              <a:pPr/>
              <a:t>‹#›</a:t>
            </a:fld>
            <a:endParaRPr lang="en-AU" dirty="0"/>
          </a:p>
        </p:txBody>
      </p:sp>
    </p:spTree>
    <p:extLst>
      <p:ext uri="{BB962C8B-B14F-4D97-AF65-F5344CB8AC3E}">
        <p14:creationId xmlns:p14="http://schemas.microsoft.com/office/powerpoint/2010/main" xmlns="" val="3139932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4F0BB4-FE65-470A-AD3C-1DF4CD594B26}" type="datetimeFigureOut">
              <a:rPr lang="en-AU" smtClean="0"/>
              <a:pPr/>
              <a:t>20/12/2012</a:t>
            </a:fld>
            <a:endParaRPr lang="en-AU"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DC7463-43BE-4575-B420-6DE16D9A0B88}" type="slidenum">
              <a:rPr lang="en-AU" smtClean="0"/>
              <a:pPr/>
              <a:t>‹#›</a:t>
            </a:fld>
            <a:endParaRPr lang="en-AU" dirty="0"/>
          </a:p>
        </p:txBody>
      </p:sp>
    </p:spTree>
    <p:extLst>
      <p:ext uri="{BB962C8B-B14F-4D97-AF65-F5344CB8AC3E}">
        <p14:creationId xmlns:p14="http://schemas.microsoft.com/office/powerpoint/2010/main" xmlns="" val="1240961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2DC7463-43BE-4575-B420-6DE16D9A0B88}" type="slidenum">
              <a:rPr lang="en-AU" smtClean="0"/>
              <a:pPr/>
              <a:t>1</a:t>
            </a:fld>
            <a:endParaRPr lang="en-AU" dirty="0"/>
          </a:p>
        </p:txBody>
      </p:sp>
    </p:spTree>
    <p:extLst>
      <p:ext uri="{BB962C8B-B14F-4D97-AF65-F5344CB8AC3E}">
        <p14:creationId xmlns:p14="http://schemas.microsoft.com/office/powerpoint/2010/main" xmlns="" val="43835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2DC7463-43BE-4575-B420-6DE16D9A0B88}" type="slidenum">
              <a:rPr lang="en-AU" smtClean="0"/>
              <a:pPr/>
              <a:t>2</a:t>
            </a:fld>
            <a:endParaRPr lang="en-AU" dirty="0"/>
          </a:p>
        </p:txBody>
      </p:sp>
    </p:spTree>
    <p:extLst>
      <p:ext uri="{BB962C8B-B14F-4D97-AF65-F5344CB8AC3E}">
        <p14:creationId xmlns:p14="http://schemas.microsoft.com/office/powerpoint/2010/main" xmlns="" val="33067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540004"/>
            <a:ext cx="5657850" cy="3458633"/>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4350" y="6096000"/>
            <a:ext cx="4846320" cy="14224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8"/>
            <a:ext cx="1314450" cy="7802033"/>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2900" y="366188"/>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AU"/>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318F3D7-7E55-493A-B0AF-A29B283456DF}" type="datetimeFigureOut">
              <a:rPr lang="en-AU" smtClean="0"/>
              <a:pPr/>
              <a:t>20/12/2012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E13DAFE-88BB-49ED-B5EC-B22D3EDDF91F}" type="slidenum">
              <a:rPr lang="en-AU" smtClean="0"/>
              <a:pPr/>
              <a:t>‹#›</a:t>
            </a:fld>
            <a:endParaRPr lang="en-AU" dirty="0"/>
          </a:p>
        </p:txBody>
      </p:sp>
    </p:spTree>
    <p:extLst>
      <p:ext uri="{BB962C8B-B14F-4D97-AF65-F5344CB8AC3E}">
        <p14:creationId xmlns:p14="http://schemas.microsoft.com/office/powerpoint/2010/main" xmlns="" val="3939322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318F3D7-7E55-493A-B0AF-A29B283456DF}" type="datetimeFigureOut">
              <a:rPr lang="en-AU" smtClean="0"/>
              <a:pPr/>
              <a:t>20/12/2012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E13DAFE-88BB-49ED-B5EC-B22D3EDDF91F}" type="slidenum">
              <a:rPr lang="en-AU" smtClean="0"/>
              <a:pPr/>
              <a:t>‹#›</a:t>
            </a:fld>
            <a:endParaRPr lang="en-AU" dirty="0"/>
          </a:p>
        </p:txBody>
      </p:sp>
    </p:spTree>
    <p:extLst>
      <p:ext uri="{BB962C8B-B14F-4D97-AF65-F5344CB8AC3E}">
        <p14:creationId xmlns:p14="http://schemas.microsoft.com/office/powerpoint/2010/main" xmlns="" val="3205569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18F3D7-7E55-493A-B0AF-A29B283456DF}" type="datetimeFigureOut">
              <a:rPr lang="en-AU" smtClean="0"/>
              <a:pPr/>
              <a:t>20/12/2012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E13DAFE-88BB-49ED-B5EC-B22D3EDDF91F}" type="slidenum">
              <a:rPr lang="en-AU" smtClean="0"/>
              <a:pPr/>
              <a:t>‹#›</a:t>
            </a:fld>
            <a:endParaRPr lang="en-AU" dirty="0"/>
          </a:p>
        </p:txBody>
      </p:sp>
    </p:spTree>
    <p:extLst>
      <p:ext uri="{BB962C8B-B14F-4D97-AF65-F5344CB8AC3E}">
        <p14:creationId xmlns:p14="http://schemas.microsoft.com/office/powerpoint/2010/main" xmlns="" val="1750268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318F3D7-7E55-493A-B0AF-A29B283456DF}" type="datetimeFigureOut">
              <a:rPr lang="en-AU" smtClean="0"/>
              <a:pPr/>
              <a:t>20/12/2012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E13DAFE-88BB-49ED-B5EC-B22D3EDDF91F}" type="slidenum">
              <a:rPr lang="en-AU" smtClean="0"/>
              <a:pPr/>
              <a:t>‹#›</a:t>
            </a:fld>
            <a:endParaRPr lang="en-AU" dirty="0"/>
          </a:p>
        </p:txBody>
      </p:sp>
    </p:spTree>
    <p:extLst>
      <p:ext uri="{BB962C8B-B14F-4D97-AF65-F5344CB8AC3E}">
        <p14:creationId xmlns:p14="http://schemas.microsoft.com/office/powerpoint/2010/main" xmlns="" val="3634279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318F3D7-7E55-493A-B0AF-A29B283456DF}" type="datetimeFigureOut">
              <a:rPr lang="en-AU" smtClean="0"/>
              <a:pPr/>
              <a:t>20/12/2012</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EE13DAFE-88BB-49ED-B5EC-B22D3EDDF91F}" type="slidenum">
              <a:rPr lang="en-AU" smtClean="0"/>
              <a:pPr/>
              <a:t>‹#›</a:t>
            </a:fld>
            <a:endParaRPr lang="en-AU" dirty="0"/>
          </a:p>
        </p:txBody>
      </p:sp>
    </p:spTree>
    <p:extLst>
      <p:ext uri="{BB962C8B-B14F-4D97-AF65-F5344CB8AC3E}">
        <p14:creationId xmlns:p14="http://schemas.microsoft.com/office/powerpoint/2010/main" xmlns="" val="2747509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318F3D7-7E55-493A-B0AF-A29B283456DF}" type="datetimeFigureOut">
              <a:rPr lang="en-AU" smtClean="0"/>
              <a:pPr/>
              <a:t>20/12/2012</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EE13DAFE-88BB-49ED-B5EC-B22D3EDDF91F}" type="slidenum">
              <a:rPr lang="en-AU" smtClean="0"/>
              <a:pPr/>
              <a:t>‹#›</a:t>
            </a:fld>
            <a:endParaRPr lang="en-AU" dirty="0"/>
          </a:p>
        </p:txBody>
      </p:sp>
    </p:spTree>
    <p:extLst>
      <p:ext uri="{BB962C8B-B14F-4D97-AF65-F5344CB8AC3E}">
        <p14:creationId xmlns:p14="http://schemas.microsoft.com/office/powerpoint/2010/main" xmlns="" val="191408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18F3D7-7E55-493A-B0AF-A29B283456DF}" type="datetimeFigureOut">
              <a:rPr lang="en-AU" smtClean="0"/>
              <a:pPr/>
              <a:t>20/12/2012</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EE13DAFE-88BB-49ED-B5EC-B22D3EDDF91F}" type="slidenum">
              <a:rPr lang="en-AU" smtClean="0"/>
              <a:pPr/>
              <a:t>‹#›</a:t>
            </a:fld>
            <a:endParaRPr lang="en-AU" dirty="0"/>
          </a:p>
        </p:txBody>
      </p:sp>
    </p:spTree>
    <p:extLst>
      <p:ext uri="{BB962C8B-B14F-4D97-AF65-F5344CB8AC3E}">
        <p14:creationId xmlns:p14="http://schemas.microsoft.com/office/powerpoint/2010/main" xmlns="" val="3082784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8F3D7-7E55-493A-B0AF-A29B283456DF}" type="datetimeFigureOut">
              <a:rPr lang="en-AU" smtClean="0"/>
              <a:pPr/>
              <a:t>20/12/2012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E13DAFE-88BB-49ED-B5EC-B22D3EDDF91F}" type="slidenum">
              <a:rPr lang="en-AU" smtClean="0"/>
              <a:pPr/>
              <a:t>‹#›</a:t>
            </a:fld>
            <a:endParaRPr lang="en-AU" dirty="0"/>
          </a:p>
        </p:txBody>
      </p:sp>
    </p:spTree>
    <p:extLst>
      <p:ext uri="{BB962C8B-B14F-4D97-AF65-F5344CB8AC3E}">
        <p14:creationId xmlns:p14="http://schemas.microsoft.com/office/powerpoint/2010/main" xmlns="" val="130754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8F3D7-7E55-493A-B0AF-A29B283456DF}" type="datetimeFigureOut">
              <a:rPr lang="en-AU" smtClean="0"/>
              <a:pPr/>
              <a:t>20/12/2012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E13DAFE-88BB-49ED-B5EC-B22D3EDDF91F}" type="slidenum">
              <a:rPr lang="en-AU" smtClean="0"/>
              <a:pPr/>
              <a:t>‹#›</a:t>
            </a:fld>
            <a:endParaRPr lang="en-AU" dirty="0"/>
          </a:p>
        </p:txBody>
      </p:sp>
    </p:spTree>
    <p:extLst>
      <p:ext uri="{BB962C8B-B14F-4D97-AF65-F5344CB8AC3E}">
        <p14:creationId xmlns:p14="http://schemas.microsoft.com/office/powerpoint/2010/main" xmlns="" val="3444301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318F3D7-7E55-493A-B0AF-A29B283456DF}" type="datetimeFigureOut">
              <a:rPr lang="en-AU" smtClean="0"/>
              <a:pPr/>
              <a:t>20/12/2012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E13DAFE-88BB-49ED-B5EC-B22D3EDDF91F}" type="slidenum">
              <a:rPr lang="en-AU" smtClean="0"/>
              <a:pPr/>
              <a:t>‹#›</a:t>
            </a:fld>
            <a:endParaRPr lang="en-AU" dirty="0"/>
          </a:p>
        </p:txBody>
      </p:sp>
    </p:spTree>
    <p:extLst>
      <p:ext uri="{BB962C8B-B14F-4D97-AF65-F5344CB8AC3E}">
        <p14:creationId xmlns:p14="http://schemas.microsoft.com/office/powerpoint/2010/main" xmlns="" val="1504312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318F3D7-7E55-493A-B0AF-A29B283456DF}" type="datetimeFigureOut">
              <a:rPr lang="en-AU" smtClean="0"/>
              <a:pPr/>
              <a:t>20/12/2012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E13DAFE-88BB-49ED-B5EC-B22D3EDDF91F}" type="slidenum">
              <a:rPr lang="en-AU" smtClean="0"/>
              <a:pPr/>
              <a:t>‹#›</a:t>
            </a:fld>
            <a:endParaRPr lang="en-AU" dirty="0"/>
          </a:p>
        </p:txBody>
      </p:sp>
    </p:spTree>
    <p:extLst>
      <p:ext uri="{BB962C8B-B14F-4D97-AF65-F5344CB8AC3E}">
        <p14:creationId xmlns:p14="http://schemas.microsoft.com/office/powerpoint/2010/main" xmlns="" val="419575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7" y="7315201"/>
            <a:ext cx="5744765" cy="1557867"/>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41737" y="5137153"/>
            <a:ext cx="4601765" cy="217805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048256"/>
            <a:ext cx="2743200" cy="6120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314700" y="2048256"/>
            <a:ext cx="2743200" cy="6120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2743200" cy="853016"/>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274320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314700" y="2046817"/>
            <a:ext cx="2743200" cy="853016"/>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314700" y="2899833"/>
            <a:ext cx="274320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1" y="7327392"/>
            <a:ext cx="5829300" cy="79248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228602" y="8128000"/>
            <a:ext cx="5829301" cy="812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228600" y="508000"/>
            <a:ext cx="5829300" cy="65904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314" y="7327037"/>
            <a:ext cx="5829300" cy="792835"/>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6343650" cy="731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26314" y="8128000"/>
            <a:ext cx="5829300" cy="81686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12/20/2012</a:t>
            </a:fld>
            <a:endParaRPr lang="en-US" dirty="0"/>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5715000" cy="1524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42900" y="2133600"/>
            <a:ext cx="5715000" cy="6400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6343650" y="0"/>
            <a:ext cx="514350"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343650" y="7315200"/>
            <a:ext cx="51435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6398841" y="7531947"/>
            <a:ext cx="411480" cy="52832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dirty="0"/>
          </a:p>
        </p:txBody>
      </p:sp>
      <p:sp>
        <p:nvSpPr>
          <p:cNvPr id="5" name="Footer Placeholder 4"/>
          <p:cNvSpPr>
            <a:spLocks noGrp="1"/>
          </p:cNvSpPr>
          <p:nvPr>
            <p:ph type="ftr" sz="quarter" idx="3"/>
          </p:nvPr>
        </p:nvSpPr>
        <p:spPr>
          <a:xfrm rot="16200000">
            <a:off x="4999728" y="5505027"/>
            <a:ext cx="3156375" cy="27432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4952316" y="2301240"/>
            <a:ext cx="3251199" cy="27432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12/20/2012</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0318F3D7-7E55-493A-B0AF-A29B283456DF}" type="datetimeFigureOut">
              <a:rPr lang="en-AU" smtClean="0"/>
              <a:pPr/>
              <a:t>20/12/2012</a:t>
            </a:fld>
            <a:endParaRPr lang="en-AU" dirty="0"/>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EE13DAFE-88BB-49ED-B5EC-B22D3EDDF91F}" type="slidenum">
              <a:rPr lang="en-AU" smtClean="0"/>
              <a:pPr/>
              <a:t>‹#›</a:t>
            </a:fld>
            <a:endParaRPr lang="en-AU" dirty="0"/>
          </a:p>
        </p:txBody>
      </p:sp>
    </p:spTree>
    <p:extLst>
      <p:ext uri="{BB962C8B-B14F-4D97-AF65-F5344CB8AC3E}">
        <p14:creationId xmlns:p14="http://schemas.microsoft.com/office/powerpoint/2010/main" xmlns="" val="425138524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hyperlink" Target="mailto:treasurer@marymedebasketballclub.com.a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treasurer@marymdedbasketballclub.com.a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coachU8@marymedebasketballclub.com.au" TargetMode="External"/><Relationship Id="rId7" Type="http://schemas.openxmlformats.org/officeDocument/2006/relationships/hyperlink" Target="mailto:coachU1416G@marymedebasketballclub.com.au" TargetMode="External"/><Relationship Id="rId2" Type="http://schemas.openxmlformats.org/officeDocument/2006/relationships/hyperlink" Target="mailto:coaching@marymedebasketballclub.com.au" TargetMode="External"/><Relationship Id="rId1" Type="http://schemas.openxmlformats.org/officeDocument/2006/relationships/slideLayout" Target="../slideLayouts/slideLayout2.xml"/><Relationship Id="rId6" Type="http://schemas.openxmlformats.org/officeDocument/2006/relationships/hyperlink" Target="mailto:coachU1416B@marymedebasketballclub.com.au" TargetMode="External"/><Relationship Id="rId5" Type="http://schemas.openxmlformats.org/officeDocument/2006/relationships/hyperlink" Target="mailto:coachU1012G@marymedebasketballclub.com.au" TargetMode="External"/><Relationship Id="rId4" Type="http://schemas.openxmlformats.org/officeDocument/2006/relationships/hyperlink" Target="mailto:coachU1012B@marymedebasketballclub.com.au"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mailto:clashtops@marymedebasketballclub.com.a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BEBA8EAE-BF5A-486C-A8C5-ECC9F3942E4B}">
                <a14:imgProps xmlns:a14="http://schemas.microsoft.com/office/drawing/2010/main" xmlns="">
                  <a14:imgLayer r:embed="rId4">
                    <a14:imgEffect>
                      <a14:backgroundRemoval t="0" b="100000" l="0" r="100000">
                        <a14:foregroundMark x1="5506" y1="88047" x2="90179" y2="18950"/>
                        <a14:foregroundMark x1="15179" y1="65306" x2="33631" y2="40525"/>
                        <a14:foregroundMark x1="11905" y1="51020" x2="23810" y2="20700"/>
                        <a14:foregroundMark x1="28720" y1="79009" x2="28720" y2="79009"/>
                        <a14:foregroundMark x1="25744" y1="78134" x2="25744" y2="78134"/>
                        <a14:foregroundMark x1="31696" y1="81633" x2="31696" y2="81633"/>
                        <a14:foregroundMark x1="33780" y1="81633" x2="33780" y2="81633"/>
                        <a14:foregroundMark x1="37649" y1="80466" x2="37649" y2="80466"/>
                        <a14:foregroundMark x1="39137" y1="80758" x2="39137" y2="80758"/>
                        <a14:foregroundMark x1="40774" y1="82507" x2="40774" y2="82507"/>
                        <a14:foregroundMark x1="42411" y1="81633" x2="42411" y2="81633"/>
                        <a14:foregroundMark x1="43750" y1="82216" x2="43750" y2="82216"/>
                        <a14:foregroundMark x1="45536" y1="84840" x2="45536" y2="84840"/>
                        <a14:foregroundMark x1="46577" y1="83382" x2="46577" y2="83382"/>
                        <a14:foregroundMark x1="50149" y1="82216" x2="50149" y2="82216"/>
                        <a14:foregroundMark x1="54911" y1="82216" x2="54911" y2="82216"/>
                        <a14:foregroundMark x1="59821" y1="82507" x2="94494" y2="82507"/>
                      </a14:backgroundRemoval>
                    </a14:imgEffect>
                  </a14:imgLayer>
                </a14:imgProps>
              </a:ext>
            </a:extLst>
          </a:blip>
          <a:srcRect/>
          <a:stretch>
            <a:fillRect/>
          </a:stretch>
        </p:blipFill>
        <p:spPr bwMode="auto">
          <a:xfrm>
            <a:off x="228600" y="457200"/>
            <a:ext cx="5947374" cy="3111308"/>
          </a:xfrm>
          <a:prstGeom prst="rect">
            <a:avLst/>
          </a:prstGeom>
          <a:noFill/>
          <a:ln w="9525">
            <a:noFill/>
            <a:miter lim="800000"/>
            <a:headEnd/>
            <a:tailEnd/>
          </a:ln>
        </p:spPr>
      </p:pic>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28600" y="7126749"/>
            <a:ext cx="2952028" cy="1642984"/>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30772" y="4049442"/>
            <a:ext cx="5266128" cy="3341958"/>
          </a:xfrm>
          <a:prstGeom prst="rect">
            <a:avLst/>
          </a:prstGeom>
        </p:spPr>
      </p:pic>
      <p:sp>
        <p:nvSpPr>
          <p:cNvPr id="2" name="TextBox 1"/>
          <p:cNvSpPr txBox="1"/>
          <p:nvPr/>
        </p:nvSpPr>
        <p:spPr>
          <a:xfrm>
            <a:off x="381000" y="4191000"/>
            <a:ext cx="2971800" cy="461665"/>
          </a:xfrm>
          <a:prstGeom prst="rect">
            <a:avLst/>
          </a:prstGeom>
          <a:noFill/>
        </p:spPr>
        <p:txBody>
          <a:bodyPr wrap="square" rtlCol="0">
            <a:spAutoFit/>
          </a:bodyPr>
          <a:lstStyle/>
          <a:p>
            <a:r>
              <a:rPr lang="en-AU" sz="2400" dirty="0" smtClean="0">
                <a:solidFill>
                  <a:srgbClr val="FF0000"/>
                </a:solidFill>
                <a:ea typeface="Microsoft Himalaya" pitchFamily="2" charset="0"/>
                <a:cs typeface="Microsoft Himalaya" pitchFamily="2" charset="0"/>
              </a:rPr>
              <a:t>Proudly Sponsored by:</a:t>
            </a:r>
            <a:endParaRPr lang="en-AU" sz="2400" dirty="0">
              <a:solidFill>
                <a:srgbClr val="FF0000"/>
              </a:solidFill>
              <a:ea typeface="Microsoft Himalaya" pitchFamily="2" charset="0"/>
              <a:cs typeface="Microsoft Himalaya" pitchFamily="2"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419600" y="7236208"/>
            <a:ext cx="1533525" cy="1533525"/>
          </a:xfrm>
          <a:prstGeom prst="rect">
            <a:avLst/>
          </a:prstGeom>
        </p:spPr>
      </p:pic>
    </p:spTree>
    <p:extLst>
      <p:ext uri="{BB962C8B-B14F-4D97-AF65-F5344CB8AC3E}">
        <p14:creationId xmlns:p14="http://schemas.microsoft.com/office/powerpoint/2010/main" xmlns="" val="3359664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626"/>
            <a:ext cx="6019800" cy="929216"/>
          </a:xfrm>
        </p:spPr>
        <p:txBody>
          <a:bodyPr/>
          <a:lstStyle/>
          <a:p>
            <a:r>
              <a:rPr lang="en-AU" dirty="0" smtClean="0"/>
              <a:t>Fee &amp; Refund Policy</a:t>
            </a:r>
            <a:endParaRPr lang="en-AU" dirty="0"/>
          </a:p>
        </p:txBody>
      </p:sp>
      <p:sp>
        <p:nvSpPr>
          <p:cNvPr id="3" name="Content Placeholder 2"/>
          <p:cNvSpPr>
            <a:spLocks noGrp="1"/>
          </p:cNvSpPr>
          <p:nvPr>
            <p:ph idx="1"/>
          </p:nvPr>
        </p:nvSpPr>
        <p:spPr>
          <a:xfrm>
            <a:off x="152400" y="762000"/>
            <a:ext cx="6248400" cy="8534400"/>
          </a:xfrm>
        </p:spPr>
        <p:txBody>
          <a:bodyPr>
            <a:noAutofit/>
          </a:bodyPr>
          <a:lstStyle/>
          <a:p>
            <a:pPr marL="114300" indent="0">
              <a:buNone/>
            </a:pPr>
            <a:r>
              <a:rPr lang="en-AU" sz="900" b="1" dirty="0"/>
              <a:t>Scope</a:t>
            </a:r>
            <a:endParaRPr lang="en-AU" sz="900" dirty="0"/>
          </a:p>
          <a:p>
            <a:pPr marL="114300" indent="0">
              <a:buNone/>
            </a:pPr>
            <a:r>
              <a:rPr lang="en-AU" sz="900" dirty="0"/>
              <a:t>Parent/guardians of Marymede </a:t>
            </a:r>
            <a:r>
              <a:rPr lang="en-AU" sz="900" dirty="0" smtClean="0"/>
              <a:t>Basketball </a:t>
            </a:r>
            <a:r>
              <a:rPr lang="en-AU" sz="900" dirty="0"/>
              <a:t>C</a:t>
            </a:r>
            <a:r>
              <a:rPr lang="en-AU" sz="900" dirty="0" smtClean="0"/>
              <a:t>lub </a:t>
            </a:r>
            <a:endParaRPr lang="en-AU" sz="900" dirty="0"/>
          </a:p>
          <a:p>
            <a:pPr marL="114300" indent="0">
              <a:buNone/>
            </a:pPr>
            <a:r>
              <a:rPr lang="en-AU" sz="900" dirty="0"/>
              <a:t> </a:t>
            </a:r>
          </a:p>
          <a:p>
            <a:pPr marL="114300" indent="0">
              <a:buNone/>
            </a:pPr>
            <a:r>
              <a:rPr lang="en-AU" sz="900" b="1" dirty="0"/>
              <a:t>Objective</a:t>
            </a:r>
            <a:endParaRPr lang="en-AU" sz="900" dirty="0"/>
          </a:p>
          <a:p>
            <a:pPr marL="114300" indent="0">
              <a:buNone/>
            </a:pPr>
            <a:r>
              <a:rPr lang="en-AU" sz="900" dirty="0"/>
              <a:t>For a consistent and communicated approach towards the payment of club fees, bonds and refunds</a:t>
            </a:r>
          </a:p>
          <a:p>
            <a:pPr marL="114300" indent="0">
              <a:buNone/>
            </a:pPr>
            <a:r>
              <a:rPr lang="en-AU" sz="900" b="1" dirty="0"/>
              <a:t> </a:t>
            </a:r>
            <a:endParaRPr lang="en-AU" sz="900" dirty="0"/>
          </a:p>
          <a:p>
            <a:pPr marL="114300" indent="0">
              <a:buNone/>
            </a:pPr>
            <a:r>
              <a:rPr lang="en-AU" sz="900" b="1" dirty="0"/>
              <a:t>Implementation</a:t>
            </a:r>
            <a:endParaRPr lang="en-AU" sz="900" dirty="0"/>
          </a:p>
          <a:p>
            <a:pPr marL="114300" indent="0">
              <a:buNone/>
            </a:pPr>
            <a:r>
              <a:rPr lang="en-AU" sz="900" dirty="0"/>
              <a:t>Marymede Basketball Club’s current fee is $</a:t>
            </a:r>
            <a:r>
              <a:rPr lang="en-AU" sz="900" dirty="0" smtClean="0"/>
              <a:t>165.00 </a:t>
            </a:r>
            <a:r>
              <a:rPr lang="en-AU" sz="900" dirty="0"/>
              <a:t>per player, per season. Sibling discounts apply to families who have more than one child playing for the club.   </a:t>
            </a:r>
          </a:p>
          <a:p>
            <a:pPr marL="114300" indent="0">
              <a:buNone/>
            </a:pPr>
            <a:endParaRPr lang="en-AU" sz="900" dirty="0" smtClean="0"/>
          </a:p>
          <a:p>
            <a:pPr marL="114300" indent="0">
              <a:buNone/>
            </a:pPr>
            <a:r>
              <a:rPr lang="en-AU" sz="900" dirty="0"/>
              <a:t> </a:t>
            </a:r>
            <a:r>
              <a:rPr lang="en-AU" sz="900" dirty="0" smtClean="0"/>
              <a:t>The </a:t>
            </a:r>
            <a:r>
              <a:rPr lang="en-AU" sz="900" dirty="0"/>
              <a:t>fee structure </a:t>
            </a:r>
            <a:r>
              <a:rPr lang="en-AU" sz="900" dirty="0" smtClean="0"/>
              <a:t>is</a:t>
            </a:r>
            <a:endParaRPr lang="en-AU" sz="900" dirty="0"/>
          </a:p>
          <a:p>
            <a:pPr marL="114300" indent="0">
              <a:buNone/>
            </a:pPr>
            <a:r>
              <a:rPr lang="en-AU" sz="900" dirty="0" smtClean="0"/>
              <a:t>  1</a:t>
            </a:r>
            <a:r>
              <a:rPr lang="en-AU" sz="900" baseline="30000" dirty="0" smtClean="0"/>
              <a:t>st</a:t>
            </a:r>
            <a:r>
              <a:rPr lang="en-AU" sz="900" dirty="0" smtClean="0"/>
              <a:t> </a:t>
            </a:r>
            <a:r>
              <a:rPr lang="en-AU" sz="900" dirty="0"/>
              <a:t>Player $</a:t>
            </a:r>
            <a:r>
              <a:rPr lang="en-AU" sz="900" dirty="0" smtClean="0"/>
              <a:t>165</a:t>
            </a:r>
            <a:endParaRPr lang="en-AU" sz="900" dirty="0"/>
          </a:p>
          <a:p>
            <a:pPr marL="114300" indent="0">
              <a:buNone/>
            </a:pPr>
            <a:r>
              <a:rPr lang="en-AU" sz="900" dirty="0" smtClean="0"/>
              <a:t> 2</a:t>
            </a:r>
            <a:r>
              <a:rPr lang="en-AU" sz="900" baseline="30000" dirty="0" smtClean="0"/>
              <a:t>nd</a:t>
            </a:r>
            <a:r>
              <a:rPr lang="en-AU" sz="900" dirty="0" smtClean="0"/>
              <a:t> </a:t>
            </a:r>
            <a:r>
              <a:rPr lang="en-AU" sz="900" dirty="0"/>
              <a:t>Player  $</a:t>
            </a:r>
            <a:r>
              <a:rPr lang="en-AU" sz="900" dirty="0" smtClean="0"/>
              <a:t>150</a:t>
            </a:r>
            <a:endParaRPr lang="en-AU" sz="900" dirty="0"/>
          </a:p>
          <a:p>
            <a:pPr marL="114300" indent="0">
              <a:buNone/>
            </a:pPr>
            <a:r>
              <a:rPr lang="en-AU" sz="900" dirty="0" smtClean="0"/>
              <a:t> 3</a:t>
            </a:r>
            <a:r>
              <a:rPr lang="en-AU" sz="900" baseline="30000" dirty="0" smtClean="0"/>
              <a:t>rd</a:t>
            </a:r>
            <a:r>
              <a:rPr lang="en-AU" sz="900" dirty="0" smtClean="0"/>
              <a:t> </a:t>
            </a:r>
            <a:r>
              <a:rPr lang="en-AU" sz="900" dirty="0"/>
              <a:t>Player  $</a:t>
            </a:r>
            <a:r>
              <a:rPr lang="en-AU" sz="900" dirty="0" smtClean="0"/>
              <a:t>135</a:t>
            </a:r>
            <a:r>
              <a:rPr lang="en-AU" sz="900" dirty="0"/>
              <a:t>	</a:t>
            </a:r>
          </a:p>
          <a:p>
            <a:pPr marL="114300" indent="0">
              <a:buNone/>
            </a:pPr>
            <a:endParaRPr lang="en-AU" sz="900" dirty="0" smtClean="0"/>
          </a:p>
          <a:p>
            <a:pPr marL="114300" indent="0">
              <a:buNone/>
            </a:pPr>
            <a:r>
              <a:rPr lang="en-AU" sz="900" dirty="0"/>
              <a:t> </a:t>
            </a:r>
            <a:r>
              <a:rPr lang="en-AU" sz="900" dirty="0" smtClean="0"/>
              <a:t>If </a:t>
            </a:r>
            <a:r>
              <a:rPr lang="en-AU" sz="900" dirty="0"/>
              <a:t>a player is a</a:t>
            </a:r>
            <a:r>
              <a:rPr lang="en-AU" sz="900" u="sng" dirty="0"/>
              <a:t> permanent</a:t>
            </a:r>
            <a:r>
              <a:rPr lang="en-AU" sz="900" dirty="0"/>
              <a:t> player for a second team and as such qualifies to play in the finals, then that player must pay an additional $75 per season.</a:t>
            </a:r>
          </a:p>
          <a:p>
            <a:pPr marL="114300" indent="0">
              <a:buNone/>
            </a:pPr>
            <a:r>
              <a:rPr lang="en-AU" sz="900" dirty="0"/>
              <a:t> </a:t>
            </a:r>
          </a:p>
          <a:p>
            <a:pPr marL="114300" indent="0">
              <a:buNone/>
            </a:pPr>
            <a:r>
              <a:rPr lang="en-AU" sz="900" b="1" dirty="0"/>
              <a:t>Bonds</a:t>
            </a:r>
            <a:endParaRPr lang="en-AU" sz="900" dirty="0"/>
          </a:p>
          <a:p>
            <a:pPr marL="114300" indent="0">
              <a:buNone/>
            </a:pPr>
            <a:r>
              <a:rPr lang="en-AU" sz="900" b="1" u="sng" dirty="0"/>
              <a:t>Registration</a:t>
            </a:r>
            <a:endParaRPr lang="en-AU" sz="900" dirty="0"/>
          </a:p>
          <a:p>
            <a:pPr marL="114300" indent="0">
              <a:buNone/>
            </a:pPr>
            <a:r>
              <a:rPr lang="en-AU" sz="900" dirty="0"/>
              <a:t>A non-refundable bond of $20.00 per player is required with the submission of a registration form to secure a player’s position at the club.  The bond will be deducted for the season’s fees.</a:t>
            </a:r>
          </a:p>
          <a:p>
            <a:pPr marL="114300" indent="0">
              <a:buNone/>
            </a:pPr>
            <a:r>
              <a:rPr lang="en-AU" sz="900" dirty="0"/>
              <a:t>For existing players at Marymede Basketball Club the $20.00 registration bond is required to hold their position at the club.  For a new player wishing to enter the club, payment of the bond is an acknowledgement and commitment of such.  If a new player cannot be placed within a team, the registration bond will be refunded.</a:t>
            </a:r>
          </a:p>
          <a:p>
            <a:pPr marL="114300" indent="0">
              <a:buNone/>
            </a:pPr>
            <a:r>
              <a:rPr lang="en-AU" sz="900" dirty="0"/>
              <a:t> </a:t>
            </a:r>
          </a:p>
          <a:p>
            <a:pPr marL="114300" indent="0">
              <a:buNone/>
            </a:pPr>
            <a:r>
              <a:rPr lang="en-AU" sz="900" i="1" dirty="0"/>
              <a:t>For further details refer to Registration Policy (in progress)</a:t>
            </a:r>
            <a:endParaRPr lang="en-AU" sz="900" dirty="0"/>
          </a:p>
          <a:p>
            <a:pPr marL="114300" indent="0">
              <a:buNone/>
            </a:pPr>
            <a:r>
              <a:rPr lang="en-AU" sz="900" dirty="0"/>
              <a:t> </a:t>
            </a:r>
            <a:endParaRPr lang="en-AU" sz="900" dirty="0" smtClean="0"/>
          </a:p>
          <a:p>
            <a:pPr marL="114300" indent="0">
              <a:buNone/>
            </a:pPr>
            <a:r>
              <a:rPr lang="en-AU" sz="900" b="1" u="sng" dirty="0" smtClean="0"/>
              <a:t>Uniform </a:t>
            </a:r>
            <a:endParaRPr lang="en-AU" sz="900" dirty="0"/>
          </a:p>
          <a:p>
            <a:pPr marL="114300" indent="0">
              <a:buNone/>
            </a:pPr>
            <a:r>
              <a:rPr lang="en-AU" sz="900" i="1" dirty="0" smtClean="0"/>
              <a:t>For  </a:t>
            </a:r>
            <a:r>
              <a:rPr lang="en-AU" sz="900" i="1" dirty="0"/>
              <a:t>details refer to Uniform Policy (in progress)</a:t>
            </a:r>
            <a:endParaRPr lang="en-AU" sz="900" dirty="0"/>
          </a:p>
          <a:p>
            <a:pPr marL="114300" indent="0">
              <a:buNone/>
            </a:pPr>
            <a:r>
              <a:rPr lang="en-AU" sz="900" dirty="0"/>
              <a:t> </a:t>
            </a:r>
            <a:r>
              <a:rPr lang="en-AU" sz="900" b="1" dirty="0"/>
              <a:t> </a:t>
            </a:r>
            <a:endParaRPr lang="en-AU" sz="900" dirty="0"/>
          </a:p>
          <a:p>
            <a:pPr marL="114300" indent="0">
              <a:buNone/>
            </a:pPr>
            <a:r>
              <a:rPr lang="en-AU" sz="900" b="1" dirty="0"/>
              <a:t>Payment methods for fees</a:t>
            </a:r>
            <a:endParaRPr lang="en-AU" sz="900" dirty="0"/>
          </a:p>
          <a:p>
            <a:pPr marL="114300" indent="0">
              <a:buNone/>
            </a:pPr>
            <a:r>
              <a:rPr lang="en-AU" sz="900" dirty="0"/>
              <a:t>As our preferred method of payment, and for your convenience, fees may be paid directly into the clubs account below:</a:t>
            </a:r>
          </a:p>
          <a:p>
            <a:pPr marL="114300" indent="0">
              <a:buNone/>
            </a:pPr>
            <a:r>
              <a:rPr lang="en-AU" sz="900" b="1" dirty="0"/>
              <a:t>Account Name:	</a:t>
            </a:r>
            <a:r>
              <a:rPr lang="en-AU" sz="900" b="1" dirty="0" smtClean="0"/>
              <a:t>	Marymede </a:t>
            </a:r>
            <a:r>
              <a:rPr lang="en-AU" sz="900" b="1" dirty="0"/>
              <a:t>Basketball Club Inc.</a:t>
            </a:r>
            <a:endParaRPr lang="en-AU" sz="900" dirty="0"/>
          </a:p>
          <a:p>
            <a:pPr marL="114300" indent="0">
              <a:buNone/>
            </a:pPr>
            <a:r>
              <a:rPr lang="en-AU" sz="900" b="1" dirty="0"/>
              <a:t>BSB: 		</a:t>
            </a:r>
            <a:r>
              <a:rPr lang="en-AU" sz="900" b="1" dirty="0" smtClean="0"/>
              <a:t>033 </a:t>
            </a:r>
            <a:r>
              <a:rPr lang="en-AU" sz="900" b="1" dirty="0"/>
              <a:t>140 	</a:t>
            </a:r>
            <a:endParaRPr lang="en-AU" sz="900" dirty="0"/>
          </a:p>
          <a:p>
            <a:pPr marL="114300" indent="0">
              <a:buNone/>
            </a:pPr>
            <a:r>
              <a:rPr lang="en-AU" sz="900" b="1" dirty="0"/>
              <a:t>Account:		102 472	</a:t>
            </a:r>
            <a:endParaRPr lang="en-AU" sz="900" dirty="0"/>
          </a:p>
          <a:p>
            <a:pPr marL="114300" indent="0">
              <a:buNone/>
            </a:pPr>
            <a:r>
              <a:rPr lang="en-AU" sz="900" b="1" dirty="0"/>
              <a:t>Reference: 		</a:t>
            </a:r>
            <a:r>
              <a:rPr lang="en-AU" sz="900" b="1" dirty="0" smtClean="0"/>
              <a:t>‘</a:t>
            </a:r>
            <a:r>
              <a:rPr lang="en-AU" sz="900" b="1" dirty="0"/>
              <a:t>your name’</a:t>
            </a:r>
            <a:r>
              <a:rPr lang="en-AU" sz="900" dirty="0"/>
              <a:t>	or </a:t>
            </a:r>
            <a:r>
              <a:rPr lang="en-AU" sz="900" b="1" dirty="0" smtClean="0"/>
              <a:t>‘child's </a:t>
            </a:r>
            <a:r>
              <a:rPr lang="en-AU" sz="900" b="1" dirty="0"/>
              <a:t>date of birth’</a:t>
            </a:r>
            <a:endParaRPr lang="en-AU" sz="900" dirty="0"/>
          </a:p>
          <a:p>
            <a:pPr marL="114300" indent="0">
              <a:buNone/>
            </a:pPr>
            <a:r>
              <a:rPr lang="en-AU" sz="900" i="1" dirty="0"/>
              <a:t> </a:t>
            </a:r>
            <a:endParaRPr lang="en-AU" sz="900" dirty="0"/>
          </a:p>
          <a:p>
            <a:pPr marL="114300" indent="0">
              <a:buNone/>
            </a:pPr>
            <a:r>
              <a:rPr lang="en-AU" sz="900" i="1" dirty="0"/>
              <a:t>We also accept payments made by cash &amp; cheque</a:t>
            </a:r>
            <a:endParaRPr lang="en-AU" sz="900" dirty="0"/>
          </a:p>
          <a:p>
            <a:pPr marL="114300" indent="0">
              <a:buNone/>
            </a:pPr>
            <a:r>
              <a:rPr lang="en-AU" sz="900" b="1" dirty="0"/>
              <a:t> </a:t>
            </a:r>
            <a:endParaRPr lang="en-AU" sz="900" dirty="0"/>
          </a:p>
          <a:p>
            <a:pPr marL="114300" indent="0">
              <a:buNone/>
            </a:pPr>
            <a:r>
              <a:rPr lang="en-AU" sz="900" b="1" dirty="0"/>
              <a:t>Payment plan</a:t>
            </a:r>
            <a:endParaRPr lang="en-AU" sz="900" dirty="0"/>
          </a:p>
          <a:p>
            <a:pPr marL="114300" indent="0">
              <a:buNone/>
            </a:pPr>
            <a:r>
              <a:rPr lang="en-AU" sz="900" dirty="0"/>
              <a:t>Marymede Basketball Club understands that at times families may find it financially difficult to pay season fees. Therefore we offer payment plans to ease the burden.  Families wishing to go on payment plans must email the treasurer Mary Icaro  at </a:t>
            </a:r>
            <a:r>
              <a:rPr lang="en-AU" sz="900" u="sng" dirty="0">
                <a:hlinkClick r:id="rId2"/>
              </a:rPr>
              <a:t>treasurer@marymedebasketballclub.com.au</a:t>
            </a:r>
            <a:r>
              <a:rPr lang="en-AU" sz="900" dirty="0"/>
              <a:t>  before the fees are due to organise a plan.</a:t>
            </a:r>
          </a:p>
          <a:p>
            <a:pPr marL="114300" indent="0">
              <a:buNone/>
            </a:pPr>
            <a:r>
              <a:rPr lang="en-AU" sz="900" dirty="0"/>
              <a:t> </a:t>
            </a:r>
          </a:p>
          <a:p>
            <a:pPr marL="114300" indent="0">
              <a:buNone/>
            </a:pPr>
            <a:endParaRPr lang="en-AU" sz="900" dirty="0"/>
          </a:p>
        </p:txBody>
      </p:sp>
    </p:spTree>
    <p:extLst>
      <p:ext uri="{BB962C8B-B14F-4D97-AF65-F5344CB8AC3E}">
        <p14:creationId xmlns:p14="http://schemas.microsoft.com/office/powerpoint/2010/main" xmlns="" val="3709657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5943600" cy="838200"/>
          </a:xfrm>
        </p:spPr>
        <p:txBody>
          <a:bodyPr/>
          <a:lstStyle/>
          <a:p>
            <a:r>
              <a:rPr lang="en-AU" dirty="0" smtClean="0"/>
              <a:t>Fee &amp; Refund Policy</a:t>
            </a:r>
            <a:endParaRPr lang="en-AU" dirty="0"/>
          </a:p>
        </p:txBody>
      </p:sp>
      <p:sp>
        <p:nvSpPr>
          <p:cNvPr id="3" name="Content Placeholder 2"/>
          <p:cNvSpPr>
            <a:spLocks noGrp="1"/>
          </p:cNvSpPr>
          <p:nvPr>
            <p:ph idx="1"/>
          </p:nvPr>
        </p:nvSpPr>
        <p:spPr>
          <a:xfrm>
            <a:off x="152400" y="685800"/>
            <a:ext cx="6096000" cy="8458200"/>
          </a:xfrm>
        </p:spPr>
        <p:txBody>
          <a:bodyPr>
            <a:noAutofit/>
          </a:bodyPr>
          <a:lstStyle/>
          <a:p>
            <a:pPr marL="114300" indent="0">
              <a:buNone/>
            </a:pPr>
            <a:r>
              <a:rPr lang="en-AU" sz="900" b="1" dirty="0" smtClean="0"/>
              <a:t>Late </a:t>
            </a:r>
            <a:r>
              <a:rPr lang="en-AU" sz="900" b="1" dirty="0"/>
              <a:t>fees</a:t>
            </a:r>
            <a:endParaRPr lang="en-AU" sz="900" dirty="0"/>
          </a:p>
          <a:p>
            <a:pPr marL="114300" indent="0">
              <a:buNone/>
            </a:pPr>
            <a:r>
              <a:rPr lang="en-AU" sz="900" dirty="0"/>
              <a:t>Parents/guardians have until the end of the grading games of the season to pay their fees in full. Grading games usually end on the fourth game into the season. Marymede Basketball Club believes that this is ample time for families to finalise their fees</a:t>
            </a:r>
          </a:p>
          <a:p>
            <a:pPr marL="114300" indent="0">
              <a:buNone/>
            </a:pPr>
            <a:r>
              <a:rPr lang="en-AU" sz="900" dirty="0"/>
              <a:t>. Any player with outstanding fees after the conclusion of the final grading game will not be permitted to play until all monies have been received for the season.</a:t>
            </a:r>
          </a:p>
          <a:p>
            <a:pPr marL="114300" indent="0">
              <a:buNone/>
            </a:pPr>
            <a:r>
              <a:rPr lang="en-AU" sz="900" dirty="0" smtClean="0"/>
              <a:t> </a:t>
            </a:r>
            <a:endParaRPr lang="en-AU" sz="900" dirty="0"/>
          </a:p>
          <a:p>
            <a:pPr marL="114300" indent="0">
              <a:buNone/>
            </a:pPr>
            <a:r>
              <a:rPr lang="en-AU" sz="900" b="1" dirty="0"/>
              <a:t>Refunding fees</a:t>
            </a:r>
            <a:endParaRPr lang="en-AU" sz="900" dirty="0"/>
          </a:p>
          <a:p>
            <a:pPr marL="114300" indent="0">
              <a:buNone/>
            </a:pPr>
            <a:r>
              <a:rPr lang="en-AU" sz="900" dirty="0"/>
              <a:t>Upon a player withdrawing at any stage, fees in full or part thereof can be credited as follows:</a:t>
            </a:r>
          </a:p>
          <a:p>
            <a:pPr marL="114300" indent="0">
              <a:buNone/>
            </a:pPr>
            <a:r>
              <a:rPr lang="en-AU" sz="900" dirty="0"/>
              <a:t>Cheque made payable to the child’s parents and sent to address on the registration form</a:t>
            </a:r>
          </a:p>
          <a:p>
            <a:pPr marL="114300" lvl="0" indent="0">
              <a:buNone/>
            </a:pPr>
            <a:r>
              <a:rPr lang="en-AU" sz="900" dirty="0"/>
              <a:t>Credited directly to the parents account</a:t>
            </a:r>
          </a:p>
          <a:p>
            <a:pPr marL="114300" lvl="0" indent="0">
              <a:buNone/>
            </a:pPr>
            <a:r>
              <a:rPr lang="en-AU" sz="900" dirty="0"/>
              <a:t>Credited against a sibling(s) outstanding fees</a:t>
            </a:r>
          </a:p>
          <a:p>
            <a:pPr marL="114300" indent="0">
              <a:buNone/>
            </a:pPr>
            <a:r>
              <a:rPr lang="en-AU" sz="900" dirty="0" smtClean="0"/>
              <a:t> </a:t>
            </a:r>
            <a:endParaRPr lang="en-AU" sz="900" dirty="0"/>
          </a:p>
          <a:p>
            <a:pPr marL="114300" indent="0">
              <a:buNone/>
            </a:pPr>
            <a:r>
              <a:rPr lang="en-AU" sz="900" dirty="0"/>
              <a:t>Refunds are not given for the following once a season has commenced: </a:t>
            </a:r>
          </a:p>
          <a:p>
            <a:pPr marL="114300" indent="0">
              <a:buNone/>
            </a:pPr>
            <a:r>
              <a:rPr lang="en-AU" sz="900" dirty="0"/>
              <a:t>i. Disapproval of the grade playing or team numbers, or team selected for the player. </a:t>
            </a:r>
          </a:p>
          <a:p>
            <a:pPr marL="114300" indent="0">
              <a:buNone/>
            </a:pPr>
            <a:r>
              <a:rPr lang="en-AU" sz="900" dirty="0"/>
              <a:t>ii. Dislike of the allocated coach. </a:t>
            </a:r>
          </a:p>
          <a:p>
            <a:pPr marL="114300" indent="0">
              <a:buNone/>
            </a:pPr>
            <a:r>
              <a:rPr lang="en-AU" sz="900" dirty="0"/>
              <a:t>iii. Unavailable to train at allocated day/time. Club will attempt to meet reasonable requests. </a:t>
            </a:r>
          </a:p>
          <a:p>
            <a:pPr marL="114300" indent="0">
              <a:buNone/>
            </a:pPr>
            <a:r>
              <a:rPr lang="en-AU" sz="900" dirty="0"/>
              <a:t>iv. Other sport/social/work commitments. </a:t>
            </a:r>
          </a:p>
          <a:p>
            <a:pPr marL="114300" indent="0">
              <a:buNone/>
            </a:pPr>
            <a:r>
              <a:rPr lang="en-AU" sz="900" dirty="0"/>
              <a:t>v. Change of mind by players/parents.</a:t>
            </a:r>
          </a:p>
          <a:p>
            <a:pPr marL="114300" indent="0">
              <a:buNone/>
            </a:pPr>
            <a:r>
              <a:rPr lang="en-AU" sz="900" dirty="0"/>
              <a:t>vi. Planned or unplanned vacations </a:t>
            </a:r>
            <a:endParaRPr lang="en-AU" sz="900" dirty="0" smtClean="0"/>
          </a:p>
          <a:p>
            <a:pPr marL="114300" indent="0">
              <a:buNone/>
            </a:pPr>
            <a:r>
              <a:rPr lang="en-AU" sz="900" dirty="0" smtClean="0"/>
              <a:t/>
            </a:r>
            <a:br>
              <a:rPr lang="en-AU" sz="900" dirty="0" smtClean="0"/>
            </a:br>
            <a:r>
              <a:rPr lang="en-AU" sz="900" dirty="0" smtClean="0"/>
              <a:t>  </a:t>
            </a:r>
          </a:p>
          <a:p>
            <a:pPr marL="114300" indent="0">
              <a:buNone/>
            </a:pPr>
            <a:r>
              <a:rPr lang="en-AU" sz="900" b="1" dirty="0" smtClean="0"/>
              <a:t>A</a:t>
            </a:r>
            <a:r>
              <a:rPr lang="en-AU" sz="900" b="1" dirty="0"/>
              <a:t>. Medical Refund </a:t>
            </a:r>
            <a:endParaRPr lang="en-AU" sz="900" dirty="0"/>
          </a:p>
          <a:p>
            <a:pPr marL="114300" indent="0">
              <a:buNone/>
            </a:pPr>
            <a:r>
              <a:rPr lang="en-AU" sz="900" dirty="0"/>
              <a:t>A refund (or pro rata depending on the date of medical condition) (less administration cost of </a:t>
            </a:r>
          </a:p>
          <a:p>
            <a:pPr marL="114300" indent="0">
              <a:buNone/>
            </a:pPr>
            <a:r>
              <a:rPr lang="en-AU" sz="900" dirty="0"/>
              <a:t>$20) will be issued if a player is unable to continue to participate for medical reasons.  To qualify for a medical refund, a doctor’s certificate stating that the player should not participate in basketball must be submitted with the refund request.   This is generally for long term injuries and illnesses and cannot be used for the child being sick on game day.</a:t>
            </a:r>
          </a:p>
          <a:p>
            <a:pPr marL="114300" indent="0">
              <a:buNone/>
            </a:pPr>
            <a:r>
              <a:rPr lang="en-AU" sz="900" dirty="0"/>
              <a:t> </a:t>
            </a:r>
          </a:p>
          <a:p>
            <a:pPr marL="114300" indent="0">
              <a:buNone/>
            </a:pPr>
            <a:r>
              <a:rPr lang="en-AU" sz="900" b="1" dirty="0"/>
              <a:t>B. Relocating Refund </a:t>
            </a:r>
            <a:endParaRPr lang="en-AU" sz="900" dirty="0"/>
          </a:p>
          <a:p>
            <a:pPr marL="114300" indent="0">
              <a:buNone/>
            </a:pPr>
            <a:r>
              <a:rPr lang="en-AU" sz="900" dirty="0"/>
              <a:t>A refund (or pro rata depending on how many games played) (less administration cost of $20) will be issued if a player’s family is relocating to another residence therefore not making it viable for the player to make it to training and/or games</a:t>
            </a:r>
          </a:p>
          <a:p>
            <a:pPr marL="114300" indent="0">
              <a:buNone/>
            </a:pPr>
            <a:r>
              <a:rPr lang="en-AU" sz="900" dirty="0"/>
              <a:t> </a:t>
            </a:r>
          </a:p>
          <a:p>
            <a:pPr marL="114300" indent="0">
              <a:buNone/>
            </a:pPr>
            <a:r>
              <a:rPr lang="en-AU" sz="900" b="1" dirty="0" smtClean="0"/>
              <a:t>C</a:t>
            </a:r>
            <a:r>
              <a:rPr lang="en-AU" sz="900" b="1" dirty="0"/>
              <a:t>. Placement Failure Refund </a:t>
            </a:r>
            <a:endParaRPr lang="en-AU" sz="900" dirty="0"/>
          </a:p>
          <a:p>
            <a:pPr marL="114300" indent="0">
              <a:buNone/>
            </a:pPr>
            <a:r>
              <a:rPr lang="en-AU" sz="900" dirty="0"/>
              <a:t>A full refund will be issued if the Marymede Basketball Club is unable to place the player in a team in the designated age group within the first four games of the season </a:t>
            </a:r>
            <a:r>
              <a:rPr lang="en-AU" sz="900" dirty="0" smtClean="0"/>
              <a:t>i.e.  </a:t>
            </a:r>
            <a:r>
              <a:rPr lang="en-AU" sz="900" dirty="0"/>
              <a:t>grading games</a:t>
            </a:r>
          </a:p>
          <a:p>
            <a:pPr marL="114300" indent="0">
              <a:buNone/>
            </a:pPr>
            <a:r>
              <a:rPr lang="en-AU" sz="900" dirty="0"/>
              <a:t> </a:t>
            </a:r>
            <a:endParaRPr lang="en-AU" sz="900" dirty="0" smtClean="0"/>
          </a:p>
          <a:p>
            <a:pPr marL="114300" indent="0">
              <a:buNone/>
            </a:pPr>
            <a:r>
              <a:rPr lang="en-AU" sz="900" b="1" dirty="0" smtClean="0"/>
              <a:t>D</a:t>
            </a:r>
            <a:r>
              <a:rPr lang="en-AU" sz="900" b="1" dirty="0"/>
              <a:t>. Code of Conduct </a:t>
            </a:r>
            <a:endParaRPr lang="en-AU" sz="900" dirty="0"/>
          </a:p>
          <a:p>
            <a:pPr marL="114300" indent="0">
              <a:buNone/>
            </a:pPr>
            <a:r>
              <a:rPr lang="en-AU" sz="900" dirty="0"/>
              <a:t>Players who violate/disregard any rules in the Code of Conduct will not be eligible for a refund where the breach results in either suspension or expulsion from a team.  This also applies to where parents/guardians behaviour results in either suspension or expulsion of a player from a team. </a:t>
            </a:r>
          </a:p>
          <a:p>
            <a:pPr marL="114300" indent="0">
              <a:buNone/>
            </a:pPr>
            <a:r>
              <a:rPr lang="en-AU" sz="900" dirty="0"/>
              <a:t> </a:t>
            </a:r>
          </a:p>
          <a:p>
            <a:pPr marL="114300" indent="0">
              <a:buNone/>
            </a:pPr>
            <a:r>
              <a:rPr lang="en-AU" sz="900" dirty="0"/>
              <a:t> </a:t>
            </a:r>
            <a:r>
              <a:rPr lang="en-AU" sz="900" b="1" dirty="0" smtClean="0"/>
              <a:t>Requesting </a:t>
            </a:r>
            <a:r>
              <a:rPr lang="en-AU" sz="900" b="1" dirty="0"/>
              <a:t>a refund*</a:t>
            </a:r>
            <a:endParaRPr lang="en-AU" sz="900" dirty="0"/>
          </a:p>
          <a:p>
            <a:pPr marL="114300" indent="0">
              <a:buNone/>
            </a:pPr>
            <a:r>
              <a:rPr lang="en-AU" sz="900" dirty="0"/>
              <a:t>Refund requests must be submitted either by email to </a:t>
            </a:r>
            <a:r>
              <a:rPr lang="en-AU" sz="900" u="sng" dirty="0">
                <a:hlinkClick r:id="rId2"/>
              </a:rPr>
              <a:t>treasurer@marymdedbasketballclub.com.au</a:t>
            </a:r>
            <a:r>
              <a:rPr lang="en-AU" sz="900" dirty="0"/>
              <a:t>  or by post to PO Box 330 South Morang 3752 and must include the following: </a:t>
            </a:r>
          </a:p>
          <a:p>
            <a:pPr marL="114300" indent="0">
              <a:buNone/>
            </a:pPr>
            <a:endParaRPr lang="en-AU" sz="900" dirty="0" smtClean="0"/>
          </a:p>
          <a:p>
            <a:pPr marL="114300" indent="0">
              <a:buNone/>
            </a:pPr>
            <a:r>
              <a:rPr lang="en-AU" sz="900" dirty="0" smtClean="0"/>
              <a:t>Player’s </a:t>
            </a:r>
            <a:r>
              <a:rPr lang="en-AU" sz="900" dirty="0"/>
              <a:t>name</a:t>
            </a:r>
          </a:p>
          <a:p>
            <a:pPr marL="114300" lvl="0" indent="0">
              <a:buNone/>
            </a:pPr>
            <a:r>
              <a:rPr lang="en-AU" sz="900" dirty="0"/>
              <a:t>Players Team and coach </a:t>
            </a:r>
          </a:p>
          <a:p>
            <a:pPr marL="114300" lvl="0" indent="0">
              <a:buNone/>
            </a:pPr>
            <a:r>
              <a:rPr lang="en-AU" sz="900" dirty="0"/>
              <a:t>Parent/guardian’s name </a:t>
            </a:r>
          </a:p>
          <a:p>
            <a:pPr marL="114300" lvl="0" indent="0">
              <a:buNone/>
            </a:pPr>
            <a:r>
              <a:rPr lang="en-AU" sz="900" dirty="0"/>
              <a:t>Address </a:t>
            </a:r>
          </a:p>
          <a:p>
            <a:pPr marL="114300" lvl="0" indent="0">
              <a:buNone/>
            </a:pPr>
            <a:r>
              <a:rPr lang="en-AU" sz="900" dirty="0"/>
              <a:t>Contact phone number </a:t>
            </a:r>
          </a:p>
          <a:p>
            <a:pPr marL="114300" lvl="0" indent="0">
              <a:buNone/>
            </a:pPr>
            <a:r>
              <a:rPr lang="en-AU" sz="900" dirty="0"/>
              <a:t>An explanation as to why the refund is being requested</a:t>
            </a:r>
          </a:p>
          <a:p>
            <a:pPr marL="114300" indent="0">
              <a:buNone/>
            </a:pPr>
            <a:endParaRPr lang="en-AU" sz="900" dirty="0"/>
          </a:p>
          <a:p>
            <a:pPr marL="114300" indent="0">
              <a:buNone/>
            </a:pPr>
            <a:r>
              <a:rPr lang="en-AU" sz="900" dirty="0"/>
              <a:t> </a:t>
            </a:r>
            <a:r>
              <a:rPr lang="en-AU" sz="900" dirty="0" smtClean="0"/>
              <a:t> </a:t>
            </a:r>
            <a:r>
              <a:rPr lang="en-AU" sz="900" dirty="0"/>
              <a:t>*Each request for a player’s refund will be at the discretion of Marymede Basketball Club Inc.</a:t>
            </a:r>
          </a:p>
          <a:p>
            <a:pPr marL="114300" indent="0">
              <a:buNone/>
            </a:pPr>
            <a:endParaRPr lang="en-AU" sz="700" dirty="0"/>
          </a:p>
        </p:txBody>
      </p:sp>
    </p:spTree>
    <p:extLst>
      <p:ext uri="{BB962C8B-B14F-4D97-AF65-F5344CB8AC3E}">
        <p14:creationId xmlns:p14="http://schemas.microsoft.com/office/powerpoint/2010/main" xmlns="" val="3709657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96" y="366184"/>
            <a:ext cx="6121904" cy="1462616"/>
          </a:xfrm>
        </p:spPr>
        <p:txBody>
          <a:bodyPr>
            <a:normAutofit/>
          </a:bodyPr>
          <a:lstStyle/>
          <a:p>
            <a:r>
              <a:rPr lang="en-AU" sz="4400" dirty="0" smtClean="0"/>
              <a:t>Living Life </a:t>
            </a:r>
            <a:br>
              <a:rPr lang="en-AU" sz="4400" dirty="0" smtClean="0"/>
            </a:br>
            <a:r>
              <a:rPr lang="en-AU" sz="4400" dirty="0" smtClean="0"/>
              <a:t>Sports Medicine</a:t>
            </a:r>
            <a:endParaRPr lang="en-AU" sz="4400"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r="67333"/>
          <a:stretch/>
        </p:blipFill>
        <p:spPr>
          <a:xfrm>
            <a:off x="19050" y="2971800"/>
            <a:ext cx="2287926" cy="4953000"/>
          </a:xfrm>
        </p:spPr>
      </p:pic>
      <p:pic>
        <p:nvPicPr>
          <p:cNvPr id="7"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33732" r="33601"/>
          <a:stretch/>
        </p:blipFill>
        <p:spPr>
          <a:xfrm>
            <a:off x="2306976" y="2971800"/>
            <a:ext cx="2296725" cy="4972050"/>
          </a:xfrm>
          <a:prstGeom prst="rect">
            <a:avLst/>
          </a:prstGeom>
        </p:spPr>
      </p:pic>
      <p:pic>
        <p:nvPicPr>
          <p:cNvPr id="8"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66773" t="-383" r="560" b="383"/>
          <a:stretch/>
        </p:blipFill>
        <p:spPr>
          <a:xfrm>
            <a:off x="4542225" y="2971800"/>
            <a:ext cx="2296725" cy="4972050"/>
          </a:xfrm>
          <a:prstGeom prst="rect">
            <a:avLst/>
          </a:prstGeom>
        </p:spPr>
      </p:pic>
    </p:spTree>
    <p:extLst>
      <p:ext uri="{BB962C8B-B14F-4D97-AF65-F5344CB8AC3E}">
        <p14:creationId xmlns:p14="http://schemas.microsoft.com/office/powerpoint/2010/main" xmlns="" val="1461696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6134102" cy="762000"/>
          </a:xfrm>
        </p:spPr>
        <p:txBody>
          <a:bodyPr anchor="t">
            <a:normAutofit fontScale="90000"/>
          </a:bodyPr>
          <a:lstStyle/>
          <a:p>
            <a:r>
              <a:rPr lang="en-AU" dirty="0" smtClean="0"/>
              <a:t>Committee</a:t>
            </a:r>
            <a:endParaRPr lang="en-AU" dirty="0"/>
          </a:p>
        </p:txBody>
      </p:sp>
      <p:graphicFrame>
        <p:nvGraphicFramePr>
          <p:cNvPr id="9" name="Object 8"/>
          <p:cNvGraphicFramePr>
            <a:graphicFrameLocks noChangeAspect="1"/>
          </p:cNvGraphicFramePr>
          <p:nvPr>
            <p:extLst>
              <p:ext uri="{D42A27DB-BD31-4B8C-83A1-F6EECF244321}">
                <p14:modId xmlns:p14="http://schemas.microsoft.com/office/powerpoint/2010/main" xmlns="" val="2414294418"/>
              </p:ext>
            </p:extLst>
          </p:nvPr>
        </p:nvGraphicFramePr>
        <p:xfrm>
          <a:off x="0" y="1981200"/>
          <a:ext cx="6633117" cy="6324600"/>
        </p:xfrm>
        <a:graphic>
          <a:graphicData uri="http://schemas.openxmlformats.org/presentationml/2006/ole">
            <p:oleObj spid="_x0000_s1074" name="Worksheet" r:id="rId4" imgW="6829504" imgH="5886442" progId="Excel.Sheet.12">
              <p:embed/>
            </p:oleObj>
          </a:graphicData>
        </a:graphic>
      </p:graphicFrame>
    </p:spTree>
    <p:extLst>
      <p:ext uri="{BB962C8B-B14F-4D97-AF65-F5344CB8AC3E}">
        <p14:creationId xmlns:p14="http://schemas.microsoft.com/office/powerpoint/2010/main" xmlns="" val="3098884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804"/>
            <a:ext cx="5715000" cy="1524000"/>
          </a:xfrm>
        </p:spPr>
        <p:txBody>
          <a:bodyPr/>
          <a:lstStyle/>
          <a:p>
            <a:r>
              <a:rPr lang="en-AU" dirty="0" smtClean="0"/>
              <a:t>Club Attire</a:t>
            </a:r>
            <a:endParaRPr lang="en-AU" dirty="0"/>
          </a:p>
        </p:txBody>
      </p:sp>
      <p:sp>
        <p:nvSpPr>
          <p:cNvPr id="3" name="Content Placeholder 2"/>
          <p:cNvSpPr>
            <a:spLocks noGrp="1"/>
          </p:cNvSpPr>
          <p:nvPr>
            <p:ph idx="1"/>
          </p:nvPr>
        </p:nvSpPr>
        <p:spPr>
          <a:xfrm>
            <a:off x="147845" y="1204424"/>
            <a:ext cx="5795755" cy="1447800"/>
          </a:xfrm>
        </p:spPr>
        <p:txBody>
          <a:bodyPr>
            <a:normAutofit/>
          </a:bodyPr>
          <a:lstStyle/>
          <a:p>
            <a:pPr marL="114300" indent="0">
              <a:buNone/>
            </a:pPr>
            <a:endParaRPr lang="en-AU" sz="1200" dirty="0" smtClean="0"/>
          </a:p>
          <a:p>
            <a:pPr marL="114300" indent="0">
              <a:buNone/>
            </a:pPr>
            <a:r>
              <a:rPr lang="en-AU" sz="1200" dirty="0" smtClean="0"/>
              <a:t>All new players will be required to purchase their uniform (singlet and shorts), for the cost of $80.</a:t>
            </a:r>
          </a:p>
          <a:p>
            <a:pPr marL="114300" indent="0">
              <a:buNone/>
            </a:pPr>
            <a:r>
              <a:rPr lang="en-AU" sz="1200" dirty="0" smtClean="0"/>
              <a:t>Any existing players who require a new uniform, will need to purchase it for the cost of $80.</a:t>
            </a:r>
          </a:p>
          <a:p>
            <a:pPr marL="114300" indent="0">
              <a:buNone/>
            </a:pPr>
            <a:r>
              <a:rPr lang="en-AU" sz="1200" dirty="0" smtClean="0"/>
              <a:t>Game day singlets and shorts can be purchased separately for a cost of $40 each.</a:t>
            </a:r>
          </a:p>
          <a:p>
            <a:pPr marL="114300" indent="0">
              <a:buNone/>
            </a:pPr>
            <a:endParaRPr lang="en-AU" sz="1200" dirty="0" smtClean="0"/>
          </a:p>
        </p:txBody>
      </p:sp>
      <p:sp>
        <p:nvSpPr>
          <p:cNvPr id="5" name="TextBox 4"/>
          <p:cNvSpPr txBox="1"/>
          <p:nvPr/>
        </p:nvSpPr>
        <p:spPr>
          <a:xfrm>
            <a:off x="147845" y="2743200"/>
            <a:ext cx="2442955" cy="1446550"/>
          </a:xfrm>
          <a:prstGeom prst="rect">
            <a:avLst/>
          </a:prstGeom>
          <a:noFill/>
        </p:spPr>
        <p:txBody>
          <a:bodyPr wrap="square" rtlCol="0">
            <a:spAutoFit/>
          </a:bodyPr>
          <a:lstStyle/>
          <a:p>
            <a:pPr marL="114300" indent="0">
              <a:buNone/>
            </a:pPr>
            <a:r>
              <a:rPr lang="en-AU" sz="1600" b="1" dirty="0" smtClean="0">
                <a:solidFill>
                  <a:schemeClr val="tx2">
                    <a:lumMod val="75000"/>
                  </a:schemeClr>
                </a:solidFill>
              </a:rPr>
              <a:t>Game Day Uniform</a:t>
            </a:r>
            <a:endParaRPr lang="en-AU" sz="1600" b="1" dirty="0">
              <a:solidFill>
                <a:schemeClr val="tx2">
                  <a:lumMod val="75000"/>
                </a:schemeClr>
              </a:solidFill>
            </a:endParaRPr>
          </a:p>
          <a:p>
            <a:pPr marL="114300" indent="0">
              <a:buNone/>
            </a:pPr>
            <a:r>
              <a:rPr lang="en-AU" sz="1200" dirty="0"/>
              <a:t>Game Day uniform  consists of a game day singlet and shorts</a:t>
            </a:r>
          </a:p>
          <a:p>
            <a:pPr marL="114300" indent="0">
              <a:buNone/>
            </a:pPr>
            <a:r>
              <a:rPr lang="en-AU" sz="1200" dirty="0" smtClean="0"/>
              <a:t>It </a:t>
            </a:r>
            <a:r>
              <a:rPr lang="en-AU" sz="1200" dirty="0"/>
              <a:t>is a requirement for each player to wear </a:t>
            </a:r>
            <a:r>
              <a:rPr lang="en-AU" sz="1200" dirty="0" smtClean="0"/>
              <a:t>their own uniform </a:t>
            </a:r>
            <a:r>
              <a:rPr lang="en-AU" sz="1200" dirty="0"/>
              <a:t>to </a:t>
            </a:r>
            <a:r>
              <a:rPr lang="en-AU" sz="1200" dirty="0" smtClean="0"/>
              <a:t>every game </a:t>
            </a:r>
            <a:r>
              <a:rPr lang="en-AU" sz="1200" dirty="0"/>
              <a:t>· Proper non marking footwear </a:t>
            </a:r>
            <a:r>
              <a:rPr lang="en-AU" sz="1200" dirty="0" smtClean="0"/>
              <a:t>must </a:t>
            </a:r>
            <a:r>
              <a:rPr lang="en-AU" sz="1200" dirty="0"/>
              <a:t>be </a:t>
            </a:r>
            <a:r>
              <a:rPr lang="en-AU" sz="1200" dirty="0" smtClean="0"/>
              <a:t>worn.</a:t>
            </a:r>
            <a:endParaRPr lang="en-AU" sz="1200" dirty="0"/>
          </a:p>
        </p:txBody>
      </p:sp>
      <p:sp>
        <p:nvSpPr>
          <p:cNvPr id="6" name="TextBox 5"/>
          <p:cNvSpPr txBox="1"/>
          <p:nvPr/>
        </p:nvSpPr>
        <p:spPr>
          <a:xfrm>
            <a:off x="147845" y="4466661"/>
            <a:ext cx="2747755" cy="1261884"/>
          </a:xfrm>
          <a:prstGeom prst="rect">
            <a:avLst/>
          </a:prstGeom>
          <a:noFill/>
        </p:spPr>
        <p:txBody>
          <a:bodyPr wrap="square" rtlCol="0">
            <a:spAutoFit/>
          </a:bodyPr>
          <a:lstStyle/>
          <a:p>
            <a:pPr marL="114300" indent="0">
              <a:buNone/>
            </a:pPr>
            <a:r>
              <a:rPr lang="en-AU" sz="1600" b="1" dirty="0" smtClean="0">
                <a:solidFill>
                  <a:schemeClr val="tx2">
                    <a:lumMod val="75000"/>
                  </a:schemeClr>
                </a:solidFill>
              </a:rPr>
              <a:t>Training Uniform</a:t>
            </a:r>
            <a:endParaRPr lang="en-AU" sz="1600" b="1" dirty="0">
              <a:solidFill>
                <a:schemeClr val="tx2">
                  <a:lumMod val="75000"/>
                </a:schemeClr>
              </a:solidFill>
            </a:endParaRPr>
          </a:p>
          <a:p>
            <a:pPr marL="114300" indent="0">
              <a:buNone/>
            </a:pPr>
            <a:r>
              <a:rPr lang="en-AU" sz="1200" dirty="0" smtClean="0"/>
              <a:t>Reversible </a:t>
            </a:r>
            <a:r>
              <a:rPr lang="en-AU" sz="1200" dirty="0"/>
              <a:t>singlets </a:t>
            </a:r>
            <a:r>
              <a:rPr lang="en-AU" sz="1200" dirty="0" smtClean="0"/>
              <a:t>must </a:t>
            </a:r>
            <a:r>
              <a:rPr lang="en-AU" sz="1200" dirty="0"/>
              <a:t>be worn to each training session. Reversible singlets can be purchased for $10. </a:t>
            </a:r>
            <a:r>
              <a:rPr lang="en-AU" sz="1200" dirty="0" smtClean="0"/>
              <a:t> </a:t>
            </a:r>
            <a:r>
              <a:rPr lang="en-AU" sz="1200" dirty="0"/>
              <a:t>Proper non marking footwear </a:t>
            </a:r>
            <a:r>
              <a:rPr lang="en-AU" sz="1200" dirty="0" smtClean="0"/>
              <a:t>must to </a:t>
            </a:r>
            <a:r>
              <a:rPr lang="en-AU" sz="1200" dirty="0"/>
              <a:t>be worn </a:t>
            </a:r>
          </a:p>
        </p:txBody>
      </p:sp>
      <p:sp>
        <p:nvSpPr>
          <p:cNvPr id="7" name="TextBox 6"/>
          <p:cNvSpPr txBox="1"/>
          <p:nvPr/>
        </p:nvSpPr>
        <p:spPr>
          <a:xfrm>
            <a:off x="147845" y="6057946"/>
            <a:ext cx="1985755" cy="2000548"/>
          </a:xfrm>
          <a:prstGeom prst="rect">
            <a:avLst/>
          </a:prstGeom>
          <a:noFill/>
        </p:spPr>
        <p:txBody>
          <a:bodyPr wrap="square" rtlCol="0">
            <a:spAutoFit/>
          </a:bodyPr>
          <a:lstStyle/>
          <a:p>
            <a:pPr marL="114300" indent="0">
              <a:buNone/>
            </a:pPr>
            <a:r>
              <a:rPr lang="en-AU" sz="1600" b="1" dirty="0">
                <a:solidFill>
                  <a:schemeClr val="tx2">
                    <a:lumMod val="75000"/>
                  </a:schemeClr>
                </a:solidFill>
              </a:rPr>
              <a:t>Optional Apparel</a:t>
            </a:r>
          </a:p>
          <a:p>
            <a:pPr marL="114300" indent="0">
              <a:buNone/>
            </a:pPr>
            <a:r>
              <a:rPr lang="en-AU" sz="1200" dirty="0" smtClean="0"/>
              <a:t>Flames Warm </a:t>
            </a:r>
            <a:r>
              <a:rPr lang="en-AU" sz="1200" dirty="0"/>
              <a:t>U</a:t>
            </a:r>
            <a:r>
              <a:rPr lang="en-AU" sz="1200" dirty="0" smtClean="0"/>
              <a:t>p </a:t>
            </a:r>
            <a:r>
              <a:rPr lang="en-AU" sz="1200" dirty="0"/>
              <a:t>T</a:t>
            </a:r>
            <a:r>
              <a:rPr lang="en-AU" sz="1200" dirty="0" smtClean="0"/>
              <a:t>ops are available at a cost of $45. These tops can be individualised with players name on back.</a:t>
            </a:r>
          </a:p>
          <a:p>
            <a:pPr marL="114300" indent="0">
              <a:buNone/>
            </a:pPr>
            <a:r>
              <a:rPr lang="en-AU" sz="1200" dirty="0" smtClean="0"/>
              <a:t>Flames  Fleecy Hoodies are also available at a cost of $45 each. </a:t>
            </a:r>
          </a:p>
          <a:p>
            <a:pPr marL="114300" indent="0">
              <a:buNone/>
            </a:pPr>
            <a:endParaRPr lang="en-AU" sz="1200" dirty="0"/>
          </a:p>
        </p:txBody>
      </p:sp>
      <p:sp>
        <p:nvSpPr>
          <p:cNvPr id="4" name="TextBox 3"/>
          <p:cNvSpPr txBox="1"/>
          <p:nvPr/>
        </p:nvSpPr>
        <p:spPr>
          <a:xfrm>
            <a:off x="914400" y="8011379"/>
            <a:ext cx="5257798" cy="646331"/>
          </a:xfrm>
          <a:prstGeom prst="rect">
            <a:avLst/>
          </a:prstGeom>
          <a:noFill/>
        </p:spPr>
        <p:txBody>
          <a:bodyPr wrap="square" rtlCol="0">
            <a:spAutoFit/>
          </a:bodyPr>
          <a:lstStyle/>
          <a:p>
            <a:pPr marL="114300" indent="0">
              <a:buNone/>
            </a:pPr>
            <a:r>
              <a:rPr lang="en-AU" dirty="0"/>
              <a:t>For all uniform orders or enquires please email </a:t>
            </a:r>
            <a:r>
              <a:rPr lang="en-AU" dirty="0" smtClean="0">
                <a:solidFill>
                  <a:schemeClr val="tx2">
                    <a:lumMod val="75000"/>
                  </a:schemeClr>
                </a:solidFill>
              </a:rPr>
              <a:t>uniforms@marymedebasketballclub.com.au</a:t>
            </a:r>
            <a:endParaRPr lang="en-AU" dirty="0">
              <a:solidFill>
                <a:srgbClr val="0070C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05200" y="2639401"/>
            <a:ext cx="2652919" cy="198150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42781" y="6119475"/>
            <a:ext cx="1784928" cy="150052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03233" y="6870140"/>
            <a:ext cx="1439548" cy="107521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026633" y="5865321"/>
            <a:ext cx="1565564" cy="116934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442781" y="4668182"/>
            <a:ext cx="1884056" cy="1407227"/>
          </a:xfrm>
          <a:prstGeom prst="rect">
            <a:avLst/>
          </a:prstGeom>
        </p:spPr>
      </p:pic>
    </p:spTree>
    <p:extLst>
      <p:ext uri="{BB962C8B-B14F-4D97-AF65-F5344CB8AC3E}">
        <p14:creationId xmlns:p14="http://schemas.microsoft.com/office/powerpoint/2010/main" xmlns="" val="1862863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43" y="457200"/>
            <a:ext cx="5715000" cy="762000"/>
          </a:xfrm>
        </p:spPr>
        <p:txBody>
          <a:bodyPr/>
          <a:lstStyle/>
          <a:p>
            <a:r>
              <a:rPr lang="en-AU" dirty="0" smtClean="0"/>
              <a:t>Training</a:t>
            </a:r>
            <a:endParaRPr lang="en-AU" dirty="0"/>
          </a:p>
        </p:txBody>
      </p:sp>
      <p:sp>
        <p:nvSpPr>
          <p:cNvPr id="3" name="Content Placeholder 2"/>
          <p:cNvSpPr>
            <a:spLocks noGrp="1"/>
          </p:cNvSpPr>
          <p:nvPr>
            <p:ph idx="1"/>
          </p:nvPr>
        </p:nvSpPr>
        <p:spPr>
          <a:xfrm>
            <a:off x="232243" y="1371600"/>
            <a:ext cx="5937970" cy="1981200"/>
          </a:xfrm>
        </p:spPr>
        <p:txBody>
          <a:bodyPr>
            <a:normAutofit fontScale="92500" lnSpcReduction="20000"/>
          </a:bodyPr>
          <a:lstStyle/>
          <a:p>
            <a:pPr marL="0" indent="0">
              <a:buNone/>
            </a:pPr>
            <a:r>
              <a:rPr lang="en-AU" sz="1500" dirty="0" smtClean="0"/>
              <a:t>Players are required to attend a one hour per week training session. All  training is held at Marymede Fitness Centre. This is where coaches work on improving skills and techniques.  If the player cannot attend for any reason  they must contact the team manager before the  training session so training plans can be altered. </a:t>
            </a:r>
          </a:p>
          <a:p>
            <a:pPr marL="0" indent="0">
              <a:buNone/>
            </a:pPr>
            <a:endParaRPr lang="en-AU" sz="1500" dirty="0" smtClean="0"/>
          </a:p>
          <a:p>
            <a:pPr marL="0" indent="0">
              <a:buNone/>
            </a:pPr>
            <a:r>
              <a:rPr lang="en-AU" sz="1500" dirty="0" smtClean="0"/>
              <a:t>All players must bring their own ball, drink bottle and reversible training </a:t>
            </a:r>
            <a:r>
              <a:rPr lang="en-AU" sz="1500" dirty="0"/>
              <a:t>singlet. </a:t>
            </a:r>
            <a:endParaRPr lang="en-AU" sz="1500" dirty="0" smtClean="0"/>
          </a:p>
          <a:p>
            <a:pPr marL="0" indent="0">
              <a:buNone/>
            </a:pPr>
            <a:endParaRPr lang="en-AU" sz="1500" dirty="0" smtClean="0"/>
          </a:p>
          <a:p>
            <a:pPr marL="0" indent="0">
              <a:buNone/>
            </a:pPr>
            <a:r>
              <a:rPr lang="en-AU" sz="1500" dirty="0" smtClean="0"/>
              <a:t>All </a:t>
            </a:r>
            <a:r>
              <a:rPr lang="en-AU" sz="1500" dirty="0"/>
              <a:t>players are to be supervised by a guardian at training.</a:t>
            </a:r>
          </a:p>
          <a:p>
            <a:pPr marL="0" indent="0">
              <a:buNone/>
            </a:pPr>
            <a:endParaRPr lang="en-AU" sz="1800" dirty="0" smtClean="0"/>
          </a:p>
          <a:p>
            <a:pPr marL="0" indent="0">
              <a:buNone/>
            </a:pPr>
            <a:endParaRPr lang="en-AU" dirty="0"/>
          </a:p>
          <a:p>
            <a:pPr marL="0" indent="0">
              <a:buNone/>
            </a:pPr>
            <a:endParaRPr lang="en-AU" dirty="0" smtClean="0"/>
          </a:p>
          <a:p>
            <a:pPr marL="0" indent="0">
              <a:buNone/>
            </a:pPr>
            <a:endParaRPr lang="en-AU" dirty="0" smtClean="0"/>
          </a:p>
          <a:p>
            <a:endParaRPr lang="en-AU" dirty="0"/>
          </a:p>
          <a:p>
            <a:endParaRPr lang="en-AU" dirty="0"/>
          </a:p>
        </p:txBody>
      </p:sp>
      <p:sp>
        <p:nvSpPr>
          <p:cNvPr id="4" name="Title 1"/>
          <p:cNvSpPr txBox="1">
            <a:spLocks/>
          </p:cNvSpPr>
          <p:nvPr/>
        </p:nvSpPr>
        <p:spPr>
          <a:xfrm>
            <a:off x="232243" y="3352800"/>
            <a:ext cx="5715000"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AU" dirty="0" smtClean="0"/>
              <a:t>Game Day</a:t>
            </a:r>
            <a:endParaRPr lang="en-AU" dirty="0"/>
          </a:p>
        </p:txBody>
      </p:sp>
      <p:sp>
        <p:nvSpPr>
          <p:cNvPr id="6" name="TextBox 5"/>
          <p:cNvSpPr txBox="1"/>
          <p:nvPr/>
        </p:nvSpPr>
        <p:spPr>
          <a:xfrm>
            <a:off x="198949" y="4295448"/>
            <a:ext cx="6012844" cy="4401205"/>
          </a:xfrm>
          <a:prstGeom prst="rect">
            <a:avLst/>
          </a:prstGeom>
          <a:noFill/>
        </p:spPr>
        <p:txBody>
          <a:bodyPr wrap="square" rtlCol="0">
            <a:spAutoFit/>
          </a:bodyPr>
          <a:lstStyle/>
          <a:p>
            <a:r>
              <a:rPr lang="en-AU" sz="1400" dirty="0" smtClean="0"/>
              <a:t>All Under 8’s Games are played at Marymede Fitness Centre</a:t>
            </a:r>
          </a:p>
          <a:p>
            <a:r>
              <a:rPr lang="en-AU" sz="1400" dirty="0" smtClean="0"/>
              <a:t>Williamson Rd South Morang 3752</a:t>
            </a:r>
          </a:p>
          <a:p>
            <a:endParaRPr lang="en-AU" sz="1400" dirty="0"/>
          </a:p>
          <a:p>
            <a:r>
              <a:rPr lang="en-AU" sz="1400" dirty="0" smtClean="0"/>
              <a:t>All other games are played at Mill Park Basketball Stadium</a:t>
            </a:r>
          </a:p>
          <a:p>
            <a:r>
              <a:rPr lang="nn-NO" sz="1400" dirty="0"/>
              <a:t>Redleap Reserve Mill Park VIC 3082</a:t>
            </a:r>
            <a:br>
              <a:rPr lang="nn-NO" sz="1400" dirty="0"/>
            </a:br>
            <a:r>
              <a:rPr lang="nn-NO" sz="1400" dirty="0"/>
              <a:t>(03) 9436 </a:t>
            </a:r>
            <a:r>
              <a:rPr lang="nn-NO" sz="1400" dirty="0" smtClean="0"/>
              <a:t>8888      </a:t>
            </a:r>
          </a:p>
          <a:p>
            <a:endParaRPr lang="nn-NO" sz="1400" dirty="0" smtClean="0"/>
          </a:p>
          <a:p>
            <a:r>
              <a:rPr lang="nn-NO" sz="1400" dirty="0" smtClean="0"/>
              <a:t>or</a:t>
            </a:r>
          </a:p>
          <a:p>
            <a:endParaRPr lang="en-AU" sz="1400" dirty="0" smtClean="0"/>
          </a:p>
          <a:p>
            <a:r>
              <a:rPr lang="en-AU" sz="1400" dirty="0" smtClean="0"/>
              <a:t>Darebin </a:t>
            </a:r>
            <a:r>
              <a:rPr lang="en-AU" sz="1400" dirty="0"/>
              <a:t>Community Sports Stadium</a:t>
            </a:r>
            <a:br>
              <a:rPr lang="en-AU" sz="1400" dirty="0"/>
            </a:br>
            <a:r>
              <a:rPr lang="en-AU" sz="1400" dirty="0"/>
              <a:t>857 Plenty Road, Reservoir, 3073</a:t>
            </a:r>
            <a:endParaRPr lang="en-AU" sz="1400" dirty="0" smtClean="0"/>
          </a:p>
          <a:p>
            <a:endParaRPr lang="en-AU" sz="1400" dirty="0" smtClean="0"/>
          </a:p>
          <a:p>
            <a:r>
              <a:rPr lang="en-AU" sz="1400" dirty="0" smtClean="0"/>
              <a:t>All players will be contacted by their team manager of game time. It is imperative that players arrive 10 minutes before match time to ensure players are warmed up and ready to start.</a:t>
            </a:r>
          </a:p>
          <a:p>
            <a:r>
              <a:rPr lang="en-AU" sz="1400" dirty="0" smtClean="0"/>
              <a:t>If a player cannot attend the game for any reason their team manager must be contacted as early as possible to allow arrangement of substitute players or for match plans to be altered. </a:t>
            </a:r>
          </a:p>
          <a:p>
            <a:endParaRPr lang="en-AU" sz="1400" dirty="0" smtClean="0"/>
          </a:p>
          <a:p>
            <a:r>
              <a:rPr lang="en-AU" sz="1400" dirty="0" smtClean="0"/>
              <a:t>All </a:t>
            </a:r>
            <a:r>
              <a:rPr lang="en-AU" sz="1400" dirty="0"/>
              <a:t>players are to be supervised by a guardian </a:t>
            </a:r>
            <a:r>
              <a:rPr lang="en-AU" sz="1400" dirty="0" smtClean="0"/>
              <a:t>on game day</a:t>
            </a:r>
          </a:p>
        </p:txBody>
      </p:sp>
      <p:sp>
        <p:nvSpPr>
          <p:cNvPr id="7" name="Title 1"/>
          <p:cNvSpPr txBox="1">
            <a:spLocks/>
          </p:cNvSpPr>
          <p:nvPr/>
        </p:nvSpPr>
        <p:spPr>
          <a:xfrm>
            <a:off x="151655" y="6095941"/>
            <a:ext cx="5715000"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en-AU" dirty="0"/>
          </a:p>
        </p:txBody>
      </p:sp>
    </p:spTree>
    <p:extLst>
      <p:ext uri="{BB962C8B-B14F-4D97-AF65-F5344CB8AC3E}">
        <p14:creationId xmlns:p14="http://schemas.microsoft.com/office/powerpoint/2010/main" xmlns="" val="139681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5715000" cy="1081616"/>
          </a:xfrm>
        </p:spPr>
        <p:txBody>
          <a:bodyPr/>
          <a:lstStyle/>
          <a:p>
            <a:r>
              <a:rPr lang="en-AU" dirty="0" smtClean="0"/>
              <a:t>Team Selection Process</a:t>
            </a:r>
            <a:endParaRPr lang="en-AU" dirty="0"/>
          </a:p>
        </p:txBody>
      </p:sp>
      <p:sp>
        <p:nvSpPr>
          <p:cNvPr id="3" name="Content Placeholder 2"/>
          <p:cNvSpPr>
            <a:spLocks noGrp="1"/>
          </p:cNvSpPr>
          <p:nvPr>
            <p:ph idx="1"/>
          </p:nvPr>
        </p:nvSpPr>
        <p:spPr>
          <a:xfrm>
            <a:off x="304800" y="1371600"/>
            <a:ext cx="5867400" cy="7924800"/>
          </a:xfrm>
        </p:spPr>
        <p:txBody>
          <a:bodyPr>
            <a:normAutofit fontScale="70000" lnSpcReduction="20000"/>
          </a:bodyPr>
          <a:lstStyle/>
          <a:p>
            <a:pPr marL="114300" indent="0">
              <a:buNone/>
            </a:pPr>
            <a:r>
              <a:rPr lang="en-AU" dirty="0" smtClean="0"/>
              <a:t>Coaching </a:t>
            </a:r>
            <a:r>
              <a:rPr lang="en-AU" dirty="0"/>
              <a:t>Coordinator and Age Group Coordinator attend games and training sessions to watch the children.</a:t>
            </a:r>
          </a:p>
          <a:p>
            <a:pPr marL="114300" lvl="0" indent="0">
              <a:buNone/>
            </a:pPr>
            <a:r>
              <a:rPr lang="en-AU" dirty="0"/>
              <a:t>Coaches assess players and complete Player Profile Report based on their assessment of player’s performance throughout the season. The Player Profile reports are used as a guide only.</a:t>
            </a:r>
          </a:p>
          <a:p>
            <a:pPr marL="114300" lvl="0" indent="0">
              <a:buNone/>
            </a:pPr>
            <a:r>
              <a:rPr lang="en-AU" dirty="0"/>
              <a:t>Player Profile Reports are reviewed and discussed by the Coaching and Age Coordinators. Any other issues or concerns that may arise from the discussions are taken back to the coaches for clarification.</a:t>
            </a:r>
          </a:p>
          <a:p>
            <a:pPr marL="114300" lvl="0" indent="0">
              <a:buNone/>
            </a:pPr>
            <a:r>
              <a:rPr lang="en-AU" dirty="0"/>
              <a:t>Coaching Committee collate information and form teams based on their observations, discussions with coaches and the Player Profile sheets. It is a combination of these three things that determine team selection.</a:t>
            </a:r>
          </a:p>
          <a:p>
            <a:pPr marL="114300" lvl="0" indent="0">
              <a:buNone/>
            </a:pPr>
            <a:r>
              <a:rPr lang="en-AU" dirty="0"/>
              <a:t>Coaching Coordinator finalises teams.</a:t>
            </a:r>
          </a:p>
          <a:p>
            <a:pPr marL="114300" indent="0">
              <a:buNone/>
            </a:pPr>
            <a:r>
              <a:rPr lang="en-AU" dirty="0"/>
              <a:t> </a:t>
            </a:r>
          </a:p>
          <a:p>
            <a:pPr marL="114300" indent="0">
              <a:buNone/>
            </a:pPr>
            <a:r>
              <a:rPr lang="en-AU" dirty="0"/>
              <a:t>Please note: During the first four weeks of the season (grading games), teams are still able to be changed, if a change is required.  This will only occur if both the Coaching Coordinator and the Age Group Coordinator feel that it is in the best interest of the team and the child to do so.</a:t>
            </a:r>
          </a:p>
          <a:p>
            <a:pPr marL="114300" indent="0">
              <a:buNone/>
            </a:pPr>
            <a:endParaRPr lang="en-AU" dirty="0" smtClean="0"/>
          </a:p>
          <a:p>
            <a:pPr marL="114300" indent="0">
              <a:buNone/>
            </a:pPr>
            <a:r>
              <a:rPr lang="en-AU" dirty="0" smtClean="0"/>
              <a:t>Any </a:t>
            </a:r>
            <a:r>
              <a:rPr lang="en-AU" dirty="0"/>
              <a:t>concerns regarding teams or coaches must be addressed to the Age Group Coordinator and Coaching Coordinator via EMAIL only.</a:t>
            </a:r>
          </a:p>
          <a:p>
            <a:pPr marL="114300" indent="0">
              <a:buNone/>
            </a:pPr>
            <a:endParaRPr lang="en-AU" dirty="0" smtClean="0"/>
          </a:p>
          <a:p>
            <a:pPr marL="114300" indent="0">
              <a:buNone/>
            </a:pPr>
            <a:r>
              <a:rPr lang="en-AU" dirty="0" smtClean="0"/>
              <a:t>Robbie </a:t>
            </a:r>
            <a:r>
              <a:rPr lang="en-AU" dirty="0"/>
              <a:t>Glass- Coaching Coordinator – </a:t>
            </a:r>
            <a:r>
              <a:rPr lang="en-AU" dirty="0" smtClean="0"/>
              <a:t>	</a:t>
            </a:r>
            <a:r>
              <a:rPr lang="en-AU" dirty="0" smtClean="0">
                <a:hlinkClick r:id="rId2"/>
              </a:rPr>
              <a:t>coaching@marymedebasketballclub.com.au</a:t>
            </a:r>
            <a:endParaRPr lang="en-AU" dirty="0"/>
          </a:p>
          <a:p>
            <a:pPr marL="114300" indent="0">
              <a:buNone/>
            </a:pPr>
            <a:r>
              <a:rPr lang="en-AU" dirty="0"/>
              <a:t>Liz Miles – Under 8s Coordinator – </a:t>
            </a:r>
            <a:r>
              <a:rPr lang="en-AU" dirty="0" smtClean="0"/>
              <a:t>	</a:t>
            </a:r>
            <a:r>
              <a:rPr lang="en-AU" dirty="0" smtClean="0">
                <a:hlinkClick r:id="rId3"/>
              </a:rPr>
              <a:t>coachU8@marymedebasketballclub.com.au</a:t>
            </a:r>
            <a:endParaRPr lang="en-AU" dirty="0"/>
          </a:p>
          <a:p>
            <a:pPr marL="114300" indent="0">
              <a:buNone/>
            </a:pPr>
            <a:r>
              <a:rPr lang="en-AU" dirty="0"/>
              <a:t>Lincoln Miles – Under 10/12 Boys Coordinator – </a:t>
            </a:r>
            <a:r>
              <a:rPr lang="en-AU" dirty="0" smtClean="0"/>
              <a:t>	</a:t>
            </a:r>
            <a:r>
              <a:rPr lang="en-AU" dirty="0" smtClean="0">
                <a:hlinkClick r:id="rId4"/>
              </a:rPr>
              <a:t>coachU1012B@marymedebasketballclub.com.au</a:t>
            </a:r>
            <a:endParaRPr lang="en-AU" dirty="0"/>
          </a:p>
          <a:p>
            <a:pPr marL="114300" indent="0">
              <a:buNone/>
            </a:pPr>
            <a:r>
              <a:rPr lang="en-AU" dirty="0"/>
              <a:t>Narelle Panther – Under 10/12 Girls Coordinator – </a:t>
            </a:r>
            <a:r>
              <a:rPr lang="en-AU" dirty="0" smtClean="0"/>
              <a:t>	</a:t>
            </a:r>
            <a:r>
              <a:rPr lang="en-AU" dirty="0" smtClean="0">
                <a:hlinkClick r:id="rId5"/>
              </a:rPr>
              <a:t>coachU1012G@marymedebasketballclub.com.au</a:t>
            </a:r>
            <a:endParaRPr lang="en-AU" dirty="0"/>
          </a:p>
          <a:p>
            <a:pPr marL="114300" indent="0">
              <a:buNone/>
            </a:pPr>
            <a:r>
              <a:rPr lang="en-AU" dirty="0"/>
              <a:t>Stephen Connor – Under 14/16 Boys Coordinator – </a:t>
            </a:r>
            <a:r>
              <a:rPr lang="en-AU" dirty="0" smtClean="0"/>
              <a:t>	</a:t>
            </a:r>
            <a:r>
              <a:rPr lang="en-AU" dirty="0" smtClean="0">
                <a:hlinkClick r:id="rId6"/>
              </a:rPr>
              <a:t>coachU1416B@marymedebasketballclub.com.au</a:t>
            </a:r>
            <a:endParaRPr lang="en-AU" dirty="0"/>
          </a:p>
          <a:p>
            <a:pPr marL="114300" indent="0">
              <a:buNone/>
            </a:pPr>
            <a:r>
              <a:rPr lang="en-AU" dirty="0"/>
              <a:t>Maureen Xerri – Under 14/16 Girls Coordinator – </a:t>
            </a:r>
            <a:r>
              <a:rPr lang="en-AU" dirty="0" smtClean="0"/>
              <a:t>	</a:t>
            </a:r>
            <a:r>
              <a:rPr lang="en-AU" dirty="0" smtClean="0">
                <a:hlinkClick r:id="rId7"/>
              </a:rPr>
              <a:t>coachU1416G@marymedebasketballclub.com.au</a:t>
            </a:r>
            <a:endParaRPr lang="en-AU" dirty="0"/>
          </a:p>
        </p:txBody>
      </p:sp>
    </p:spTree>
    <p:extLst>
      <p:ext uri="{BB962C8B-B14F-4D97-AF65-F5344CB8AC3E}">
        <p14:creationId xmlns:p14="http://schemas.microsoft.com/office/powerpoint/2010/main" xmlns="" val="1322752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61" y="4343400"/>
            <a:ext cx="6200361" cy="914400"/>
          </a:xfrm>
        </p:spPr>
        <p:txBody>
          <a:bodyPr/>
          <a:lstStyle/>
          <a:p>
            <a:r>
              <a:rPr lang="en-AU" dirty="0" smtClean="0"/>
              <a:t>Club Insurance</a:t>
            </a:r>
            <a:endParaRPr lang="en-AU" sz="4000" dirty="0"/>
          </a:p>
        </p:txBody>
      </p:sp>
      <p:sp>
        <p:nvSpPr>
          <p:cNvPr id="3" name="Content Placeholder 2"/>
          <p:cNvSpPr>
            <a:spLocks noGrp="1"/>
          </p:cNvSpPr>
          <p:nvPr>
            <p:ph idx="1"/>
          </p:nvPr>
        </p:nvSpPr>
        <p:spPr>
          <a:xfrm>
            <a:off x="152400" y="5181600"/>
            <a:ext cx="5993211" cy="1295400"/>
          </a:xfrm>
        </p:spPr>
        <p:txBody>
          <a:bodyPr>
            <a:normAutofit/>
          </a:bodyPr>
          <a:lstStyle/>
          <a:p>
            <a:pPr marL="0" indent="0">
              <a:buNone/>
            </a:pPr>
            <a:r>
              <a:rPr lang="en-AU" sz="1400" dirty="0" smtClean="0"/>
              <a:t>All registered members, coaches, assistant coaches, voluntary workers and team managers are all covered by the Whittlesea City Basketball Associations public liability insurance.  </a:t>
            </a:r>
          </a:p>
          <a:p>
            <a:pPr marL="0" indent="0">
              <a:buNone/>
            </a:pPr>
            <a:r>
              <a:rPr lang="en-AU" sz="1400" dirty="0" smtClean="0"/>
              <a:t>Any queries please email the secretary on: </a:t>
            </a:r>
            <a:r>
              <a:rPr lang="en-AU" sz="1400" dirty="0" smtClean="0">
                <a:solidFill>
                  <a:srgbClr val="3333FF"/>
                </a:solidFill>
              </a:rPr>
              <a:t>secretary@marymedebasketballclub.com.au</a:t>
            </a:r>
            <a:endParaRPr lang="en-AU" sz="1400" dirty="0">
              <a:solidFill>
                <a:srgbClr val="3333FF"/>
              </a:solidFill>
            </a:endParaRPr>
          </a:p>
          <a:p>
            <a:pPr marL="114300" indent="0">
              <a:buNone/>
            </a:pPr>
            <a:endParaRPr lang="en-AU" sz="2400" dirty="0" smtClean="0"/>
          </a:p>
          <a:p>
            <a:pPr marL="114300" indent="0">
              <a:buNone/>
            </a:pPr>
            <a:endParaRPr lang="en-AU" dirty="0"/>
          </a:p>
        </p:txBody>
      </p:sp>
      <p:sp>
        <p:nvSpPr>
          <p:cNvPr id="5" name="Title 1"/>
          <p:cNvSpPr txBox="1">
            <a:spLocks/>
          </p:cNvSpPr>
          <p:nvPr/>
        </p:nvSpPr>
        <p:spPr>
          <a:xfrm>
            <a:off x="9939" y="1981200"/>
            <a:ext cx="6324600" cy="1524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en-AU" sz="4000" dirty="0"/>
          </a:p>
        </p:txBody>
      </p:sp>
      <p:sp>
        <p:nvSpPr>
          <p:cNvPr id="6" name="Title 1"/>
          <p:cNvSpPr txBox="1">
            <a:spLocks/>
          </p:cNvSpPr>
          <p:nvPr/>
        </p:nvSpPr>
        <p:spPr>
          <a:xfrm>
            <a:off x="218661" y="0"/>
            <a:ext cx="63246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AU" dirty="0" smtClean="0"/>
              <a:t>Team Manager</a:t>
            </a:r>
            <a:endParaRPr lang="en-AU" sz="4000" dirty="0"/>
          </a:p>
        </p:txBody>
      </p:sp>
      <p:sp>
        <p:nvSpPr>
          <p:cNvPr id="7" name="TextBox 6"/>
          <p:cNvSpPr txBox="1"/>
          <p:nvPr/>
        </p:nvSpPr>
        <p:spPr>
          <a:xfrm>
            <a:off x="218660" y="896541"/>
            <a:ext cx="5953539" cy="3908762"/>
          </a:xfrm>
          <a:prstGeom prst="rect">
            <a:avLst/>
          </a:prstGeom>
          <a:noFill/>
        </p:spPr>
        <p:txBody>
          <a:bodyPr wrap="square" rtlCol="0">
            <a:spAutoFit/>
          </a:bodyPr>
          <a:lstStyle/>
          <a:p>
            <a:r>
              <a:rPr lang="en-AU" sz="1400" dirty="0" smtClean="0"/>
              <a:t>Team managers role is to be the liaison between the club, the coach and the players.  All players are to contact the team manager if they cannot attend training and/or game day or have if they have any queries or concerns. </a:t>
            </a:r>
          </a:p>
          <a:p>
            <a:endParaRPr lang="en-AU" sz="1400" dirty="0" smtClean="0"/>
          </a:p>
          <a:p>
            <a:r>
              <a:rPr lang="en-AU" sz="1400" dirty="0" smtClean="0"/>
              <a:t>The  </a:t>
            </a:r>
            <a:r>
              <a:rPr lang="en-AU" sz="1400" dirty="0"/>
              <a:t>team manger is to ensure all players have a roster for the season detailing game </a:t>
            </a:r>
            <a:r>
              <a:rPr lang="en-AU" sz="1400" dirty="0" smtClean="0"/>
              <a:t>times and allocating a family member to score at each game. All families must take their turn in scoring. The score sheet is to picked up at the start of each game and checked at the end of the match and handed back to reception. All players need to sign first and last name on the score sheet to ensure they have qualified 7 games to play finals.</a:t>
            </a:r>
            <a:endParaRPr lang="en-AU" sz="1400" dirty="0"/>
          </a:p>
          <a:p>
            <a:endParaRPr lang="en-AU" sz="1400" dirty="0" smtClean="0"/>
          </a:p>
          <a:p>
            <a:r>
              <a:rPr lang="en-AU" sz="1400" dirty="0" smtClean="0"/>
              <a:t>The team manager is responsible for organising clash tops when two Marymede teams are competing against each other. </a:t>
            </a:r>
          </a:p>
          <a:p>
            <a:r>
              <a:rPr lang="en-AU" sz="1400" dirty="0" smtClean="0"/>
              <a:t>Please contact Angela Roussos on </a:t>
            </a:r>
            <a:r>
              <a:rPr lang="en-AU" sz="1400" dirty="0" smtClean="0">
                <a:solidFill>
                  <a:srgbClr val="3333FF"/>
                </a:solidFill>
                <a:hlinkClick r:id="rId2"/>
              </a:rPr>
              <a:t>clashtops@marymedebasketballclub.com.au</a:t>
            </a:r>
            <a:endParaRPr lang="en-AU" sz="1400" dirty="0" smtClean="0">
              <a:solidFill>
                <a:srgbClr val="3333FF"/>
              </a:solidFill>
            </a:endParaRPr>
          </a:p>
          <a:p>
            <a:r>
              <a:rPr lang="en-AU" sz="1400" dirty="0" smtClean="0"/>
              <a:t>Tops must be laundered and returned back to Angela at the next training session.</a:t>
            </a:r>
          </a:p>
          <a:p>
            <a:endParaRPr lang="en-AU" sz="1200" dirty="0" smtClean="0"/>
          </a:p>
          <a:p>
            <a:endParaRPr lang="en-AU" sz="1200" dirty="0" smtClean="0"/>
          </a:p>
        </p:txBody>
      </p:sp>
      <p:sp>
        <p:nvSpPr>
          <p:cNvPr id="8" name="Title 1"/>
          <p:cNvSpPr txBox="1">
            <a:spLocks/>
          </p:cNvSpPr>
          <p:nvPr/>
        </p:nvSpPr>
        <p:spPr>
          <a:xfrm>
            <a:off x="162338" y="6324600"/>
            <a:ext cx="6324600" cy="914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AU" dirty="0" smtClean="0"/>
              <a:t>Club Code Of Conduct</a:t>
            </a:r>
            <a:endParaRPr lang="en-AU" sz="4000" dirty="0"/>
          </a:p>
        </p:txBody>
      </p:sp>
      <p:sp>
        <p:nvSpPr>
          <p:cNvPr id="10" name="TextBox 9"/>
          <p:cNvSpPr txBox="1"/>
          <p:nvPr/>
        </p:nvSpPr>
        <p:spPr>
          <a:xfrm>
            <a:off x="218660" y="7239000"/>
            <a:ext cx="5953539" cy="954107"/>
          </a:xfrm>
          <a:prstGeom prst="rect">
            <a:avLst/>
          </a:prstGeom>
          <a:noFill/>
        </p:spPr>
        <p:txBody>
          <a:bodyPr wrap="square" rtlCol="0">
            <a:spAutoFit/>
          </a:bodyPr>
          <a:lstStyle/>
          <a:p>
            <a:r>
              <a:rPr lang="en-AU" sz="1400" dirty="0"/>
              <a:t>Marymede Flames Basketball Club insists that all players and </a:t>
            </a:r>
            <a:r>
              <a:rPr lang="en-AU" sz="1400" dirty="0" smtClean="0"/>
              <a:t>spectators  </a:t>
            </a:r>
            <a:r>
              <a:rPr lang="en-AU" sz="1400" dirty="0"/>
              <a:t>read the code and adhere to the rules. If any member of the Flames </a:t>
            </a:r>
            <a:r>
              <a:rPr lang="en-AU" sz="1400" dirty="0" smtClean="0"/>
              <a:t>community </a:t>
            </a:r>
            <a:r>
              <a:rPr lang="en-AU" sz="1400" dirty="0"/>
              <a:t>fails to adhere to these rules </a:t>
            </a:r>
            <a:r>
              <a:rPr lang="en-AU" sz="1400" dirty="0" smtClean="0"/>
              <a:t>disciplinary </a:t>
            </a:r>
            <a:r>
              <a:rPr lang="en-AU" sz="1400" dirty="0"/>
              <a:t>action in the form of suspension of play may occur. This is at the </a:t>
            </a:r>
            <a:r>
              <a:rPr lang="en-AU" sz="1400" dirty="0" smtClean="0"/>
              <a:t>discretion </a:t>
            </a:r>
            <a:r>
              <a:rPr lang="en-AU" sz="1400" dirty="0"/>
              <a:t>of the committee. </a:t>
            </a:r>
          </a:p>
        </p:txBody>
      </p:sp>
    </p:spTree>
    <p:extLst>
      <p:ext uri="{BB962C8B-B14F-4D97-AF65-F5344CB8AC3E}">
        <p14:creationId xmlns:p14="http://schemas.microsoft.com/office/powerpoint/2010/main" xmlns="" val="1129120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5743372" cy="1219200"/>
          </a:xfrm>
        </p:spPr>
        <p:txBody>
          <a:bodyPr/>
          <a:lstStyle/>
          <a:p>
            <a:r>
              <a:rPr lang="en-AU" i="0" dirty="0" smtClean="0">
                <a:latin typeface="+mn-lt"/>
              </a:rPr>
              <a:t>Players Code Of Conduct</a:t>
            </a:r>
            <a:endParaRPr lang="en-AU" i="0" dirty="0">
              <a:latin typeface="+mn-lt"/>
            </a:endParaRPr>
          </a:p>
        </p:txBody>
      </p:sp>
      <p:sp>
        <p:nvSpPr>
          <p:cNvPr id="3" name="Content Placeholder 2"/>
          <p:cNvSpPr>
            <a:spLocks noGrp="1"/>
          </p:cNvSpPr>
          <p:nvPr>
            <p:ph idx="1"/>
          </p:nvPr>
        </p:nvSpPr>
        <p:spPr>
          <a:xfrm>
            <a:off x="381000" y="2246514"/>
            <a:ext cx="5715000" cy="6821286"/>
          </a:xfrm>
        </p:spPr>
        <p:txBody>
          <a:bodyPr>
            <a:noAutofit/>
          </a:bodyPr>
          <a:lstStyle/>
          <a:p>
            <a:pPr marL="114300" indent="0">
              <a:buNone/>
            </a:pPr>
            <a:r>
              <a:rPr lang="en-AU" sz="1400" i="0" dirty="0">
                <a:latin typeface="+mn-lt"/>
              </a:rPr>
              <a:t>Basketball is intended to be a recreational activity for enjoyment and health. This code of conduct has been</a:t>
            </a:r>
          </a:p>
          <a:p>
            <a:pPr marL="114300" indent="0">
              <a:buNone/>
            </a:pPr>
            <a:r>
              <a:rPr lang="en-AU" sz="1400" i="0" dirty="0">
                <a:latin typeface="+mn-lt"/>
              </a:rPr>
              <a:t>developed by Basketball Victoria to give participants some guide to the expectations it has on those</a:t>
            </a:r>
          </a:p>
          <a:p>
            <a:pPr marL="114300" indent="0">
              <a:buNone/>
            </a:pPr>
            <a:r>
              <a:rPr lang="en-AU" sz="1400" i="0" dirty="0">
                <a:latin typeface="+mn-lt"/>
              </a:rPr>
              <a:t>participants. It is intended to assist everyone to obtain the maximum benefit and enjoyment from their</a:t>
            </a:r>
          </a:p>
          <a:p>
            <a:pPr marL="114300" indent="0">
              <a:buNone/>
            </a:pPr>
            <a:r>
              <a:rPr lang="en-AU" sz="1400" i="0" dirty="0">
                <a:latin typeface="+mn-lt"/>
              </a:rPr>
              <a:t>involvement in basketball. As a result, the quality of participation will be improved so people are more likely</a:t>
            </a:r>
          </a:p>
          <a:p>
            <a:pPr marL="114300" indent="0">
              <a:buNone/>
            </a:pPr>
            <a:r>
              <a:rPr lang="en-AU" sz="1400" i="0" dirty="0">
                <a:latin typeface="+mn-lt"/>
              </a:rPr>
              <a:t>to start and continue their involvement in basketball. Enjoy!!</a:t>
            </a:r>
          </a:p>
          <a:p>
            <a:pPr marL="114300" indent="0">
              <a:buNone/>
            </a:pPr>
            <a:r>
              <a:rPr lang="en-AU" sz="1400" i="0" dirty="0">
                <a:latin typeface="+mn-lt"/>
              </a:rPr>
              <a:t>1. Understand and play by the rules.</a:t>
            </a:r>
          </a:p>
          <a:p>
            <a:pPr marL="114300" indent="0">
              <a:buNone/>
            </a:pPr>
            <a:r>
              <a:rPr lang="en-AU" sz="1400" i="0" dirty="0">
                <a:latin typeface="+mn-lt"/>
              </a:rPr>
              <a:t>2. Respect referees and other officials.</a:t>
            </a:r>
          </a:p>
          <a:p>
            <a:pPr marL="114300" indent="0">
              <a:buNone/>
            </a:pPr>
            <a:r>
              <a:rPr lang="en-AU" sz="1400" i="0" dirty="0">
                <a:latin typeface="+mn-lt"/>
              </a:rPr>
              <a:t>3. Control your temper.</a:t>
            </a:r>
          </a:p>
          <a:p>
            <a:pPr marL="114300" indent="0">
              <a:buNone/>
            </a:pPr>
            <a:r>
              <a:rPr lang="en-AU" sz="1400" i="0" dirty="0">
                <a:latin typeface="+mn-lt"/>
              </a:rPr>
              <a:t>4. Work equally hard for yourself and for your team.</a:t>
            </a:r>
          </a:p>
          <a:p>
            <a:pPr marL="114300" indent="0">
              <a:buNone/>
            </a:pPr>
            <a:r>
              <a:rPr lang="en-AU" sz="1400" i="0" dirty="0">
                <a:latin typeface="+mn-lt"/>
              </a:rPr>
              <a:t>5. Be a good sport.</a:t>
            </a:r>
          </a:p>
          <a:p>
            <a:pPr marL="114300" indent="0">
              <a:buNone/>
            </a:pPr>
            <a:r>
              <a:rPr lang="en-AU" sz="1400" i="0" dirty="0">
                <a:latin typeface="+mn-lt"/>
              </a:rPr>
              <a:t>6. Treat all players as you would like to be treated.</a:t>
            </a:r>
          </a:p>
          <a:p>
            <a:pPr marL="114300" indent="0">
              <a:buNone/>
            </a:pPr>
            <a:r>
              <a:rPr lang="en-AU" sz="1400" i="0" dirty="0">
                <a:latin typeface="+mn-lt"/>
              </a:rPr>
              <a:t>7. Play for the “enjoyment of it” and not just to please</a:t>
            </a:r>
          </a:p>
          <a:p>
            <a:pPr marL="114300" indent="0">
              <a:buNone/>
            </a:pPr>
            <a:r>
              <a:rPr lang="en-AU" sz="1400" i="0" dirty="0">
                <a:latin typeface="+mn-lt"/>
              </a:rPr>
              <a:t>parents and coaches.</a:t>
            </a:r>
          </a:p>
          <a:p>
            <a:pPr marL="114300" indent="0">
              <a:buNone/>
            </a:pPr>
            <a:r>
              <a:rPr lang="en-AU" sz="1400" i="0" dirty="0">
                <a:latin typeface="+mn-lt"/>
              </a:rPr>
              <a:t>8. Respect the rights, dignity and worth of every person.</a:t>
            </a:r>
          </a:p>
          <a:p>
            <a:pPr marL="114300" indent="0">
              <a:buNone/>
            </a:pPr>
            <a:r>
              <a:rPr lang="en-AU" sz="1400" i="0" dirty="0">
                <a:latin typeface="+mn-lt"/>
              </a:rPr>
              <a:t>9. Be prepared to lose sometimes.</a:t>
            </a:r>
          </a:p>
          <a:p>
            <a:pPr marL="114300" indent="0">
              <a:buNone/>
            </a:pPr>
            <a:r>
              <a:rPr lang="en-AU" sz="1400" i="0" dirty="0">
                <a:latin typeface="+mn-lt"/>
              </a:rPr>
              <a:t>10. Listen to the advice of your coach and try to apply it</a:t>
            </a:r>
          </a:p>
          <a:p>
            <a:pPr marL="114300" indent="0">
              <a:buNone/>
            </a:pPr>
            <a:r>
              <a:rPr lang="en-AU" sz="1400" i="0" dirty="0">
                <a:latin typeface="+mn-lt"/>
              </a:rPr>
              <a:t>at practice and in games.</a:t>
            </a:r>
          </a:p>
          <a:p>
            <a:pPr marL="114300" indent="0">
              <a:buNone/>
            </a:pPr>
            <a:r>
              <a:rPr lang="en-AU" sz="1400" i="0" dirty="0">
                <a:latin typeface="+mn-lt"/>
              </a:rPr>
              <a:t>11. Always respect the use of facilities and equipment</a:t>
            </a:r>
          </a:p>
          <a:p>
            <a:pPr marL="114300" indent="0">
              <a:buNone/>
            </a:pPr>
            <a:r>
              <a:rPr lang="en-AU" sz="1400" i="0" dirty="0">
                <a:latin typeface="+mn-lt"/>
              </a:rPr>
              <a:t>provided.</a:t>
            </a:r>
          </a:p>
          <a:p>
            <a:pPr marL="114300" indent="0">
              <a:buNone/>
            </a:pPr>
            <a:r>
              <a:rPr lang="en-AU" sz="1400" b="1" i="0" dirty="0">
                <a:latin typeface="+mn-lt"/>
              </a:rPr>
              <a:t>The whole </a:t>
            </a:r>
            <a:r>
              <a:rPr lang="en-AU" sz="1400" b="1" i="0" dirty="0" smtClean="0">
                <a:latin typeface="+mn-lt"/>
              </a:rPr>
              <a:t>code or tribunal by-laws offences policy </a:t>
            </a:r>
            <a:r>
              <a:rPr lang="en-AU" sz="1400" b="1" i="0" dirty="0">
                <a:latin typeface="+mn-lt"/>
              </a:rPr>
              <a:t>is available from </a:t>
            </a:r>
            <a:r>
              <a:rPr lang="en-AU" sz="1400" b="1" i="0" dirty="0" smtClean="0">
                <a:latin typeface="+mn-lt"/>
              </a:rPr>
              <a:t>the Marymede Flames Website.</a:t>
            </a:r>
            <a:endParaRPr lang="en-AU" sz="1400" i="0" dirty="0">
              <a:latin typeface="+mn-l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1066800"/>
            <a:ext cx="3929062" cy="1160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95065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057900" cy="1014941"/>
          </a:xfrm>
        </p:spPr>
        <p:txBody>
          <a:bodyPr>
            <a:normAutofit fontScale="90000"/>
          </a:bodyPr>
          <a:lstStyle/>
          <a:p>
            <a:r>
              <a:rPr lang="en-AU" sz="4400" dirty="0" smtClean="0"/>
              <a:t>Spectators Code Of Conduct</a:t>
            </a:r>
            <a:r>
              <a:rPr lang="en-AU" dirty="0" smtClean="0"/>
              <a:t/>
            </a:r>
            <a:br>
              <a:rPr lang="en-AU" dirty="0" smtClean="0"/>
            </a:br>
            <a:endParaRPr lang="en-AU" dirty="0"/>
          </a:p>
        </p:txBody>
      </p:sp>
      <p:sp>
        <p:nvSpPr>
          <p:cNvPr id="3" name="Content Placeholder 2"/>
          <p:cNvSpPr>
            <a:spLocks noGrp="1"/>
          </p:cNvSpPr>
          <p:nvPr>
            <p:ph idx="1"/>
          </p:nvPr>
        </p:nvSpPr>
        <p:spPr>
          <a:xfrm>
            <a:off x="76200" y="1676400"/>
            <a:ext cx="6781800" cy="7391400"/>
          </a:xfrm>
        </p:spPr>
        <p:txBody>
          <a:bodyPr>
            <a:normAutofit fontScale="40000" lnSpcReduction="20000"/>
          </a:bodyPr>
          <a:lstStyle/>
          <a:p>
            <a:pPr marL="114300" indent="0">
              <a:buNone/>
            </a:pPr>
            <a:r>
              <a:rPr lang="en-AU" dirty="0">
                <a:latin typeface="+mn-lt"/>
              </a:rPr>
              <a:t>Basketball is intended to be a recreational activity for enjoyment and health. This code of conduct has been</a:t>
            </a:r>
          </a:p>
          <a:p>
            <a:pPr marL="114300" indent="0">
              <a:buNone/>
            </a:pPr>
            <a:r>
              <a:rPr lang="en-AU" dirty="0">
                <a:latin typeface="+mn-lt"/>
              </a:rPr>
              <a:t>developed by Basketball Victoria to give participants some guide to the expectations it has on those</a:t>
            </a:r>
          </a:p>
          <a:p>
            <a:pPr marL="114300" indent="0">
              <a:buNone/>
            </a:pPr>
            <a:r>
              <a:rPr lang="en-AU" dirty="0">
                <a:latin typeface="+mn-lt"/>
              </a:rPr>
              <a:t>participants. It is intended to assist everyone to obtain the maximum benefit and enjoyment from their</a:t>
            </a:r>
          </a:p>
          <a:p>
            <a:pPr marL="114300" indent="0">
              <a:buNone/>
            </a:pPr>
            <a:r>
              <a:rPr lang="en-AU" dirty="0">
                <a:latin typeface="+mn-lt"/>
              </a:rPr>
              <a:t>involvement in basketball. As a result, the quality of participation will be improved so people are more likely</a:t>
            </a:r>
          </a:p>
          <a:p>
            <a:pPr marL="114300" indent="0">
              <a:buNone/>
            </a:pPr>
            <a:r>
              <a:rPr lang="en-AU" dirty="0">
                <a:latin typeface="+mn-lt"/>
              </a:rPr>
              <a:t>to start and continue their involvement in basketball. Enjoy!!</a:t>
            </a:r>
          </a:p>
          <a:p>
            <a:pPr marL="114300" indent="0">
              <a:buNone/>
            </a:pPr>
            <a:r>
              <a:rPr lang="en-AU" dirty="0">
                <a:latin typeface="+mn-lt"/>
              </a:rPr>
              <a:t>1. Remember that most people play sport for enjoyment.</a:t>
            </a:r>
          </a:p>
          <a:p>
            <a:pPr marL="114300" indent="0">
              <a:buNone/>
            </a:pPr>
            <a:r>
              <a:rPr lang="en-AU" dirty="0">
                <a:latin typeface="+mn-lt"/>
              </a:rPr>
              <a:t>People are not playing basketball for the entertainment of spectators nor are many of them professionals.</a:t>
            </a:r>
          </a:p>
          <a:p>
            <a:pPr marL="114300" indent="0">
              <a:buNone/>
            </a:pPr>
            <a:r>
              <a:rPr lang="en-AU" dirty="0">
                <a:latin typeface="+mn-lt"/>
              </a:rPr>
              <a:t>You should be watching basketball for your own enjoyment and to show support for those playing. Help the</a:t>
            </a:r>
          </a:p>
          <a:p>
            <a:pPr marL="114300" indent="0">
              <a:buNone/>
            </a:pPr>
            <a:r>
              <a:rPr lang="en-AU" dirty="0">
                <a:latin typeface="+mn-lt"/>
              </a:rPr>
              <a:t>players to enjoy their game. Applaud good performances from each team.</a:t>
            </a:r>
          </a:p>
          <a:p>
            <a:pPr marL="114300" indent="0">
              <a:buNone/>
            </a:pPr>
            <a:r>
              <a:rPr lang="en-AU" dirty="0">
                <a:latin typeface="+mn-lt"/>
              </a:rPr>
              <a:t>Congratulate all players regardless of the outcome.</a:t>
            </a:r>
          </a:p>
          <a:p>
            <a:pPr marL="114300" indent="0">
              <a:buNone/>
            </a:pPr>
            <a:r>
              <a:rPr lang="en-AU" dirty="0">
                <a:latin typeface="+mn-lt"/>
              </a:rPr>
              <a:t>2. Accept decisions of all referees as being fair and called to the best of their ability.</a:t>
            </a:r>
          </a:p>
          <a:p>
            <a:pPr marL="114300" indent="0">
              <a:buNone/>
            </a:pPr>
            <a:r>
              <a:rPr lang="en-AU" dirty="0">
                <a:latin typeface="+mn-lt"/>
              </a:rPr>
              <a:t>Referees and officials have a difficult task to perform. You would not have a game to enjoy without them.</a:t>
            </a:r>
          </a:p>
          <a:p>
            <a:pPr marL="114300" indent="0">
              <a:buNone/>
            </a:pPr>
            <a:r>
              <a:rPr lang="en-AU" dirty="0">
                <a:latin typeface="+mn-lt"/>
              </a:rPr>
              <a:t>They are there to enforce the rules of play but they cannot always be right. Accept bad calls graciously.</a:t>
            </a:r>
          </a:p>
          <a:p>
            <a:pPr marL="114300" indent="0">
              <a:buNone/>
            </a:pPr>
            <a:r>
              <a:rPr lang="en-AU" dirty="0">
                <a:latin typeface="+mn-lt"/>
              </a:rPr>
              <a:t>Abuse of referees is unacceptable behaviour. Spectators who consistently dispute decisions or do not</a:t>
            </a:r>
          </a:p>
          <a:p>
            <a:pPr marL="114300" indent="0">
              <a:buNone/>
            </a:pPr>
            <a:r>
              <a:rPr lang="en-AU" dirty="0">
                <a:latin typeface="+mn-lt"/>
              </a:rPr>
              <a:t>accept bad decisions are bad sports. If you disagree with a decision, accept it graciously – you cannot</a:t>
            </a:r>
          </a:p>
          <a:p>
            <a:pPr marL="114300" indent="0">
              <a:buNone/>
            </a:pPr>
            <a:r>
              <a:rPr lang="en-AU" dirty="0">
                <a:latin typeface="+mn-lt"/>
              </a:rPr>
              <a:t>change it.</a:t>
            </a:r>
          </a:p>
          <a:p>
            <a:pPr marL="114300" indent="0">
              <a:buNone/>
            </a:pPr>
            <a:r>
              <a:rPr lang="en-AU" dirty="0">
                <a:latin typeface="+mn-lt"/>
              </a:rPr>
              <a:t>3. Always be positive in your support for players.</a:t>
            </a:r>
          </a:p>
          <a:p>
            <a:pPr marL="114300" indent="0">
              <a:buNone/>
            </a:pPr>
            <a:r>
              <a:rPr lang="en-AU" dirty="0">
                <a:latin typeface="+mn-lt"/>
              </a:rPr>
              <a:t>Never ridicule or shout at a player, particularly a young player for making a mistake during competition.</a:t>
            </a:r>
          </a:p>
          <a:p>
            <a:pPr marL="114300" indent="0">
              <a:buNone/>
            </a:pPr>
            <a:r>
              <a:rPr lang="en-AU" dirty="0">
                <a:latin typeface="+mn-lt"/>
              </a:rPr>
              <a:t>Positive support for players will offer encouragement to them and most likely spur them to better things on</a:t>
            </a:r>
          </a:p>
          <a:p>
            <a:pPr marL="114300" indent="0">
              <a:buNone/>
            </a:pPr>
            <a:r>
              <a:rPr lang="en-AU" dirty="0">
                <a:latin typeface="+mn-lt"/>
              </a:rPr>
              <a:t>the court.</a:t>
            </a:r>
          </a:p>
          <a:p>
            <a:pPr marL="114300" indent="0">
              <a:buNone/>
            </a:pPr>
            <a:r>
              <a:rPr lang="en-AU" dirty="0">
                <a:latin typeface="+mn-lt"/>
              </a:rPr>
              <a:t>4. Condemn the use of violence in any form.</a:t>
            </a:r>
          </a:p>
          <a:p>
            <a:pPr marL="114300" indent="0">
              <a:buNone/>
            </a:pPr>
            <a:r>
              <a:rPr lang="en-AU" dirty="0">
                <a:latin typeface="+mn-lt"/>
              </a:rPr>
              <a:t>Never encourage players to engage in violence or engage in it yourself. Violence has no place in basketball</a:t>
            </a:r>
          </a:p>
          <a:p>
            <a:pPr marL="114300" indent="0">
              <a:buNone/>
            </a:pPr>
            <a:r>
              <a:rPr lang="en-AU" dirty="0">
                <a:latin typeface="+mn-lt"/>
              </a:rPr>
              <a:t>and strong action should be taken to discourage it.</a:t>
            </a:r>
          </a:p>
          <a:p>
            <a:pPr marL="114300" indent="0">
              <a:buNone/>
            </a:pPr>
            <a:r>
              <a:rPr lang="en-AU" dirty="0">
                <a:latin typeface="+mn-lt"/>
              </a:rPr>
              <a:t>5. Respect your team’s opponents, officials and spectators.</a:t>
            </a:r>
          </a:p>
          <a:p>
            <a:pPr marL="114300" indent="0">
              <a:buNone/>
            </a:pPr>
            <a:r>
              <a:rPr lang="en-AU" dirty="0">
                <a:latin typeface="+mn-lt"/>
              </a:rPr>
              <a:t>Without your team’s opponents, there would be no game. Their supporters are there to enjoy the game as</a:t>
            </a:r>
          </a:p>
          <a:p>
            <a:pPr marL="114300" indent="0">
              <a:buNone/>
            </a:pPr>
            <a:r>
              <a:rPr lang="en-AU" dirty="0">
                <a:latin typeface="+mn-lt"/>
              </a:rPr>
              <a:t>much as you are. Light-hearted banter with an opposing spectator can add a further element of fun to a</a:t>
            </a:r>
          </a:p>
          <a:p>
            <a:pPr marL="114300" indent="0">
              <a:buNone/>
            </a:pPr>
            <a:r>
              <a:rPr lang="en-AU" dirty="0">
                <a:latin typeface="+mn-lt"/>
              </a:rPr>
              <a:t>game. Conversely, nasty or inappropriate behaviour or remarks will seriously detract from it.</a:t>
            </a:r>
          </a:p>
          <a:p>
            <a:pPr marL="114300" indent="0">
              <a:buNone/>
            </a:pPr>
            <a:r>
              <a:rPr lang="en-AU" dirty="0">
                <a:latin typeface="+mn-lt"/>
              </a:rPr>
              <a:t>6. Encourage players to obey the rules and to accept decisions of officials.</a:t>
            </a:r>
          </a:p>
          <a:p>
            <a:pPr marL="114300" indent="0">
              <a:buNone/>
            </a:pPr>
            <a:r>
              <a:rPr lang="en-AU" dirty="0">
                <a:latin typeface="+mn-lt"/>
              </a:rPr>
              <a:t>Often players can get carried away when spectators become enthusiastic or heated over an issue. This can</a:t>
            </a:r>
          </a:p>
          <a:p>
            <a:pPr marL="114300" indent="0">
              <a:buNone/>
            </a:pPr>
            <a:r>
              <a:rPr lang="en-AU" dirty="0">
                <a:latin typeface="+mn-lt"/>
              </a:rPr>
              <a:t>be a positive but it can also be negative when it involves such behaviour as disputing decisions. Always</a:t>
            </a:r>
          </a:p>
          <a:p>
            <a:pPr marL="114300" indent="0">
              <a:buNone/>
            </a:pPr>
            <a:r>
              <a:rPr lang="en-AU" dirty="0">
                <a:latin typeface="+mn-lt"/>
              </a:rPr>
              <a:t>encourage players to obey the rules and do not dispute referees’ decisions.</a:t>
            </a:r>
          </a:p>
          <a:p>
            <a:pPr marL="114300" indent="0">
              <a:buNone/>
            </a:pPr>
            <a:r>
              <a:rPr lang="en-AU" dirty="0">
                <a:latin typeface="+mn-lt"/>
              </a:rPr>
              <a:t>7. Demonstrate appropriate social behaviour by not using foul language or harassing players, coaches </a:t>
            </a:r>
            <a:r>
              <a:rPr lang="en-AU" dirty="0" smtClean="0">
                <a:latin typeface="+mn-lt"/>
              </a:rPr>
              <a:t>or officials</a:t>
            </a:r>
            <a:r>
              <a:rPr lang="en-AU" dirty="0">
                <a:latin typeface="+mn-lt"/>
              </a:rPr>
              <a:t>.</a:t>
            </a:r>
          </a:p>
          <a:p>
            <a:pPr marL="114300" indent="0">
              <a:buNone/>
            </a:pPr>
            <a:r>
              <a:rPr lang="en-AU" dirty="0">
                <a:latin typeface="+mn-lt"/>
              </a:rPr>
              <a:t>Anti social behaviour such as foul or abusive language has no place in basketball. If others engage in it,</a:t>
            </a:r>
          </a:p>
          <a:p>
            <a:pPr marL="114300" indent="0">
              <a:buNone/>
            </a:pPr>
            <a:r>
              <a:rPr lang="en-AU" dirty="0">
                <a:latin typeface="+mn-lt"/>
              </a:rPr>
              <a:t>just ignore them – they will soon tire of it if they get no reaction. Alternatively, ask them politely to desist. If</a:t>
            </a:r>
          </a:p>
          <a:p>
            <a:pPr marL="114300" indent="0">
              <a:buNone/>
            </a:pPr>
            <a:r>
              <a:rPr lang="en-AU" dirty="0">
                <a:latin typeface="+mn-lt"/>
              </a:rPr>
              <a:t>it continues and it is serious, bring it to the attention of an official.</a:t>
            </a:r>
          </a:p>
          <a:p>
            <a:pPr marL="114300" indent="0">
              <a:buNone/>
            </a:pPr>
            <a:r>
              <a:rPr lang="en-AU" dirty="0">
                <a:latin typeface="+mn-lt"/>
              </a:rPr>
              <a:t>8. Respect the rights, dignity and worth of every person. Regardless of their gender, ability, cultural</a:t>
            </a:r>
          </a:p>
          <a:p>
            <a:pPr marL="114300" indent="0">
              <a:buNone/>
            </a:pPr>
            <a:r>
              <a:rPr lang="en-AU" dirty="0">
                <a:latin typeface="+mn-lt"/>
              </a:rPr>
              <a:t>background, religion or other factor irrelevant to the game, all persons connected with basketball are</a:t>
            </a:r>
          </a:p>
          <a:p>
            <a:pPr marL="114300" indent="0">
              <a:buNone/>
            </a:pPr>
            <a:r>
              <a:rPr lang="en-AU" dirty="0">
                <a:latin typeface="+mn-lt"/>
              </a:rPr>
              <a:t>entitled to equal treatment and respect. Avoid any remarks that could be construed as offensive or</a:t>
            </a:r>
          </a:p>
          <a:p>
            <a:pPr marL="114300" indent="0">
              <a:buNone/>
            </a:pPr>
            <a:r>
              <a:rPr lang="en-AU" dirty="0">
                <a:latin typeface="+mn-lt"/>
              </a:rPr>
              <a:t>discriminatory. Sometimes even a joke may give offence. Even if a person refers to themselves with a</a:t>
            </a:r>
          </a:p>
          <a:p>
            <a:pPr marL="114300" indent="0">
              <a:buNone/>
            </a:pPr>
            <a:r>
              <a:rPr lang="en-AU" dirty="0">
                <a:latin typeface="+mn-lt"/>
              </a:rPr>
              <a:t>particular label, it should not be taken as an invitation for you to do so. Using discretion is imperative and it</a:t>
            </a:r>
          </a:p>
          <a:p>
            <a:pPr marL="114300" indent="0">
              <a:buNone/>
            </a:pPr>
            <a:r>
              <a:rPr lang="en-AU" dirty="0">
                <a:latin typeface="+mn-lt"/>
              </a:rPr>
              <a:t>is better to err on the side of caution.</a:t>
            </a:r>
          </a:p>
          <a:p>
            <a:pPr marL="114300" indent="0">
              <a:buNone/>
            </a:pPr>
            <a:r>
              <a:rPr lang="en-AU" dirty="0">
                <a:latin typeface="+mn-lt"/>
              </a:rPr>
              <a:t>9. Keep children in your care under control.</a:t>
            </a:r>
          </a:p>
          <a:p>
            <a:pPr marL="114300" indent="0">
              <a:buNone/>
            </a:pPr>
            <a:r>
              <a:rPr lang="en-AU" dirty="0">
                <a:latin typeface="+mn-lt"/>
              </a:rPr>
              <a:t>Basketball encourages you to bring your children to games. However, there can be dangers to them in a</a:t>
            </a:r>
          </a:p>
          <a:p>
            <a:pPr marL="114300" indent="0">
              <a:buNone/>
            </a:pPr>
            <a:r>
              <a:rPr lang="en-AU" dirty="0">
                <a:latin typeface="+mn-lt"/>
              </a:rPr>
              <a:t>basketball stadium. They can also constitute a danger to players. You should ensure that children with you</a:t>
            </a:r>
          </a:p>
          <a:p>
            <a:pPr marL="114300" indent="0">
              <a:buNone/>
            </a:pPr>
            <a:r>
              <a:rPr lang="en-AU" dirty="0">
                <a:latin typeface="+mn-lt"/>
              </a:rPr>
              <a:t>at a basketball game are well behaved and do not wander onto or too near to courts. They can easily be</a:t>
            </a:r>
          </a:p>
          <a:p>
            <a:pPr marL="114300" indent="0">
              <a:buNone/>
            </a:pPr>
            <a:r>
              <a:rPr lang="en-AU" dirty="0">
                <a:latin typeface="+mn-lt"/>
              </a:rPr>
              <a:t>knocked down by a player or a player can trip over a child when concentrating on the play and not</a:t>
            </a:r>
          </a:p>
          <a:p>
            <a:pPr marL="114300" indent="0">
              <a:buNone/>
            </a:pPr>
            <a:r>
              <a:rPr lang="en-AU" dirty="0">
                <a:latin typeface="+mn-lt"/>
              </a:rPr>
              <a:t>expecting a small child to be in the way.</a:t>
            </a:r>
          </a:p>
          <a:p>
            <a:pPr marL="114300" indent="0">
              <a:buNone/>
            </a:pPr>
            <a:r>
              <a:rPr lang="en-AU" dirty="0">
                <a:latin typeface="+mn-lt"/>
              </a:rPr>
              <a:t>10. Always respect the use of facilities and equipment provided.</a:t>
            </a:r>
          </a:p>
          <a:p>
            <a:pPr marL="114300" indent="0">
              <a:buNone/>
            </a:pPr>
            <a:r>
              <a:rPr lang="en-AU" dirty="0">
                <a:latin typeface="+mn-lt"/>
              </a:rPr>
              <a:t>Facilities and equipment cost money and will only function properly if kept in good order. Ensure that you</a:t>
            </a:r>
          </a:p>
          <a:p>
            <a:pPr marL="114300" indent="0">
              <a:buNone/>
            </a:pPr>
            <a:r>
              <a:rPr lang="en-AU" dirty="0">
                <a:latin typeface="+mn-lt"/>
              </a:rPr>
              <a:t>do not abuse anything provided for use. Do not encourage players to engage in dangerous practices such</a:t>
            </a:r>
          </a:p>
          <a:p>
            <a:pPr marL="114300" indent="0">
              <a:buNone/>
            </a:pPr>
            <a:r>
              <a:rPr lang="en-AU" dirty="0">
                <a:latin typeface="+mn-lt"/>
              </a:rPr>
              <a:t>as hanging off hoops or “slam dunking”. Quite properly, these practices are banned in most venues. Not</a:t>
            </a:r>
          </a:p>
          <a:p>
            <a:pPr marL="114300" indent="0">
              <a:buNone/>
            </a:pPr>
            <a:r>
              <a:rPr lang="en-AU" dirty="0">
                <a:latin typeface="+mn-lt"/>
              </a:rPr>
              <a:t>only can equipment be damaged but also serious injury can occur</a:t>
            </a:r>
            <a:r>
              <a:rPr lang="en-AU" dirty="0"/>
              <a:t>.</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46583" y="685800"/>
            <a:ext cx="3124200" cy="9309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76487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5791200" cy="685800"/>
          </a:xfrm>
        </p:spPr>
        <p:txBody>
          <a:bodyPr/>
          <a:lstStyle/>
          <a:p>
            <a:r>
              <a:rPr lang="en-AU" dirty="0" smtClean="0"/>
              <a:t>Media Policy</a:t>
            </a:r>
            <a:endParaRPr lang="en-AU" dirty="0"/>
          </a:p>
        </p:txBody>
      </p:sp>
      <p:sp>
        <p:nvSpPr>
          <p:cNvPr id="3" name="Content Placeholder 2"/>
          <p:cNvSpPr>
            <a:spLocks noGrp="1"/>
          </p:cNvSpPr>
          <p:nvPr>
            <p:ph idx="1"/>
          </p:nvPr>
        </p:nvSpPr>
        <p:spPr>
          <a:xfrm>
            <a:off x="76200" y="838200"/>
            <a:ext cx="6248400" cy="8229600"/>
          </a:xfrm>
        </p:spPr>
        <p:txBody>
          <a:bodyPr>
            <a:normAutofit fontScale="70000" lnSpcReduction="20000"/>
          </a:bodyPr>
          <a:lstStyle/>
          <a:p>
            <a:pPr marL="114300" indent="0">
              <a:buNone/>
            </a:pPr>
            <a:r>
              <a:rPr lang="en-AU" sz="1500" dirty="0"/>
              <a:t>The era of Social media and mobile phones has meant an explosion of ways for people to</a:t>
            </a:r>
          </a:p>
          <a:p>
            <a:pPr marL="114300" indent="0">
              <a:buNone/>
            </a:pPr>
            <a:r>
              <a:rPr lang="en-AU" sz="1500" dirty="0"/>
              <a:t>Communicate in electronic form.</a:t>
            </a:r>
          </a:p>
          <a:p>
            <a:pPr marL="114300" indent="0">
              <a:buNone/>
            </a:pPr>
            <a:r>
              <a:rPr lang="en-AU" sz="1500" dirty="0"/>
              <a:t>While this is positive in terms of being able to communicate efficiently, there is also</a:t>
            </a:r>
          </a:p>
          <a:p>
            <a:pPr marL="114300" indent="0">
              <a:buNone/>
            </a:pPr>
            <a:r>
              <a:rPr lang="en-AU" sz="1500" dirty="0"/>
              <a:t>concern as electronic communication can be used in a negative way. </a:t>
            </a:r>
          </a:p>
          <a:p>
            <a:pPr marL="114300" indent="0">
              <a:buNone/>
            </a:pPr>
            <a:r>
              <a:rPr lang="en-AU" sz="1500" dirty="0"/>
              <a:t>Specifically, bullying and harassment as defined under Basketball Victoria’s Member Protect By Laws is just as</a:t>
            </a:r>
          </a:p>
          <a:p>
            <a:pPr marL="114300" indent="0">
              <a:buNone/>
            </a:pPr>
            <a:r>
              <a:rPr lang="en-AU" sz="1500" dirty="0"/>
              <a:t>damaging via electronic means as it is via face to face communication.</a:t>
            </a:r>
          </a:p>
          <a:p>
            <a:pPr marL="114300" indent="0">
              <a:buNone/>
            </a:pPr>
            <a:r>
              <a:rPr lang="en-AU" sz="1500" dirty="0"/>
              <a:t>The Club wants to only encourage the positive and appropriate use of electronic messaging in its various</a:t>
            </a:r>
          </a:p>
          <a:p>
            <a:pPr marL="114300" indent="0">
              <a:buNone/>
            </a:pPr>
            <a:r>
              <a:rPr lang="en-AU" sz="1500" dirty="0"/>
              <a:t>forms and ensure that all participants understand that electronic communication should</a:t>
            </a:r>
          </a:p>
          <a:p>
            <a:pPr marL="114300" indent="0">
              <a:buNone/>
            </a:pPr>
            <a:r>
              <a:rPr lang="en-AU" sz="1500" dirty="0"/>
              <a:t>always be used in an appropriate manner.</a:t>
            </a:r>
          </a:p>
          <a:p>
            <a:pPr marL="114300" indent="0">
              <a:buNone/>
            </a:pPr>
            <a:endParaRPr lang="en-AU" sz="1500" b="1" u="sng" dirty="0" smtClean="0"/>
          </a:p>
          <a:p>
            <a:pPr marL="114300" indent="0">
              <a:buNone/>
            </a:pPr>
            <a:r>
              <a:rPr lang="en-AU" sz="1500" b="1" u="sng" dirty="0" smtClean="0"/>
              <a:t>Definition</a:t>
            </a:r>
            <a:endParaRPr lang="en-AU" sz="1500" dirty="0"/>
          </a:p>
          <a:p>
            <a:pPr marL="114300" indent="0">
              <a:buNone/>
            </a:pPr>
            <a:r>
              <a:rPr lang="en-AU" sz="1500" dirty="0"/>
              <a:t>An electronic message means any text (in any language), symbol or image that can</a:t>
            </a:r>
          </a:p>
          <a:p>
            <a:pPr marL="114300" indent="0">
              <a:buNone/>
            </a:pPr>
            <a:r>
              <a:rPr lang="en-AU" sz="1500" dirty="0"/>
              <a:t>be seen to convey a message, either directly or indirectly. The guidelines in</a:t>
            </a:r>
          </a:p>
          <a:p>
            <a:pPr marL="114300" indent="0">
              <a:buNone/>
            </a:pPr>
            <a:r>
              <a:rPr lang="en-AU" sz="1500" dirty="0"/>
              <a:t>this policy apply to electronic messages that can be sent and received using any of the</a:t>
            </a:r>
          </a:p>
          <a:p>
            <a:pPr marL="114300" indent="0">
              <a:buNone/>
            </a:pPr>
            <a:r>
              <a:rPr lang="en-AU" sz="1500" dirty="0"/>
              <a:t>following channels:</a:t>
            </a:r>
          </a:p>
          <a:p>
            <a:pPr>
              <a:buFont typeface="Wingdings" pitchFamily="2" charset="2"/>
              <a:buChar char="§"/>
            </a:pPr>
            <a:r>
              <a:rPr lang="en-AU" sz="1500" dirty="0" smtClean="0"/>
              <a:t>Electronic </a:t>
            </a:r>
            <a:r>
              <a:rPr lang="en-AU" sz="1500" dirty="0"/>
              <a:t>mail</a:t>
            </a:r>
          </a:p>
          <a:p>
            <a:pPr>
              <a:buFont typeface="Wingdings" pitchFamily="2" charset="2"/>
              <a:buChar char="§"/>
            </a:pPr>
            <a:r>
              <a:rPr lang="en-AU" sz="1500" dirty="0" smtClean="0"/>
              <a:t>Texting </a:t>
            </a:r>
            <a:r>
              <a:rPr lang="en-AU" sz="1500" dirty="0"/>
              <a:t>between mobile phones</a:t>
            </a:r>
          </a:p>
          <a:p>
            <a:pPr>
              <a:buFont typeface="Wingdings" pitchFamily="2" charset="2"/>
              <a:buChar char="§"/>
            </a:pPr>
            <a:r>
              <a:rPr lang="en-AU" sz="1500" dirty="0" smtClean="0"/>
              <a:t>On </a:t>
            </a:r>
            <a:r>
              <a:rPr lang="en-AU" sz="1500" dirty="0"/>
              <a:t>line messaging &amp; social networking (e.g. MSN, MySpace, Facebook)</a:t>
            </a:r>
          </a:p>
          <a:p>
            <a:pPr>
              <a:buFont typeface="Wingdings" pitchFamily="2" charset="2"/>
              <a:buChar char="§"/>
            </a:pPr>
            <a:r>
              <a:rPr lang="en-AU" sz="1500" dirty="0" smtClean="0"/>
              <a:t>Interactive </a:t>
            </a:r>
            <a:r>
              <a:rPr lang="en-AU" sz="1500" dirty="0"/>
              <a:t>messaging through services such as Twitter</a:t>
            </a:r>
          </a:p>
          <a:p>
            <a:pPr>
              <a:buFont typeface="Wingdings" pitchFamily="2" charset="2"/>
              <a:buChar char="§"/>
            </a:pPr>
            <a:r>
              <a:rPr lang="en-AU" sz="1500" dirty="0" smtClean="0"/>
              <a:t>Messages </a:t>
            </a:r>
            <a:r>
              <a:rPr lang="en-AU" sz="1500" dirty="0"/>
              <a:t>posted to any Internet based discussion forum</a:t>
            </a:r>
          </a:p>
          <a:p>
            <a:pPr>
              <a:buFont typeface="Wingdings" pitchFamily="2" charset="2"/>
              <a:buChar char="§"/>
            </a:pPr>
            <a:r>
              <a:rPr lang="en-AU" sz="1500" dirty="0" smtClean="0"/>
              <a:t>Content </a:t>
            </a:r>
            <a:r>
              <a:rPr lang="en-AU" sz="1500" dirty="0"/>
              <a:t>displayed as part of any Web page</a:t>
            </a:r>
          </a:p>
          <a:p>
            <a:pPr marL="114300" indent="0">
              <a:buNone/>
            </a:pPr>
            <a:r>
              <a:rPr lang="en-AU" sz="1500" dirty="0"/>
              <a:t>Please note that in the context of this policy, all messaging between people using Club or</a:t>
            </a:r>
          </a:p>
          <a:p>
            <a:pPr marL="114300" indent="0">
              <a:buNone/>
            </a:pPr>
            <a:r>
              <a:rPr lang="en-AU" sz="1500" dirty="0"/>
              <a:t>private email addresses, personal computers and mobile phones is considered included</a:t>
            </a:r>
          </a:p>
          <a:p>
            <a:pPr marL="114300" indent="0">
              <a:buNone/>
            </a:pPr>
            <a:r>
              <a:rPr lang="en-AU" sz="1500" dirty="0"/>
              <a:t>where the messaging relates to any basketball or related activities that are conducted by</a:t>
            </a:r>
          </a:p>
          <a:p>
            <a:pPr marL="114300" indent="0">
              <a:buNone/>
            </a:pPr>
            <a:r>
              <a:rPr lang="en-AU" sz="1500" dirty="0"/>
              <a:t>the Club.</a:t>
            </a:r>
          </a:p>
          <a:p>
            <a:pPr marL="114300" indent="0">
              <a:buNone/>
            </a:pPr>
            <a:r>
              <a:rPr lang="en-AU" sz="1500" dirty="0"/>
              <a:t>All forms of communication contribute to the relationships that need to be built between</a:t>
            </a:r>
          </a:p>
          <a:p>
            <a:pPr marL="114300" indent="0">
              <a:buNone/>
            </a:pPr>
            <a:r>
              <a:rPr lang="en-AU" sz="1500" dirty="0"/>
              <a:t>players on a basketball team for a positive influence to on court performance. In</a:t>
            </a:r>
          </a:p>
          <a:p>
            <a:pPr marL="114300" indent="0">
              <a:buNone/>
            </a:pPr>
            <a:r>
              <a:rPr lang="en-AU" sz="1500" dirty="0"/>
              <a:t>particular, players and their parents should understand that all forms of electronic</a:t>
            </a:r>
          </a:p>
          <a:p>
            <a:pPr marL="114300" indent="0">
              <a:buNone/>
            </a:pPr>
            <a:r>
              <a:rPr lang="en-AU" sz="1500" dirty="0"/>
              <a:t>communication are discoverable and can be used as evidence in a grievance.</a:t>
            </a:r>
          </a:p>
          <a:p>
            <a:pPr marL="114300" indent="0">
              <a:buNone/>
            </a:pPr>
            <a:r>
              <a:rPr lang="en-AU" sz="1500" dirty="0"/>
              <a:t>This includes all messaging or content that is made about players, parents or teams from both</a:t>
            </a:r>
          </a:p>
          <a:p>
            <a:pPr marL="114300" indent="0">
              <a:buNone/>
            </a:pPr>
            <a:r>
              <a:rPr lang="en-AU" sz="1500" dirty="0"/>
              <a:t>with the Marymede Basketball Club, as well as players or teams from any</a:t>
            </a:r>
          </a:p>
          <a:p>
            <a:pPr marL="114300" indent="0">
              <a:buNone/>
            </a:pPr>
            <a:r>
              <a:rPr lang="en-AU" sz="1500" dirty="0"/>
              <a:t>other Clubs or Associations who are a part of the sport.</a:t>
            </a:r>
          </a:p>
          <a:p>
            <a:pPr marL="114300" indent="0">
              <a:buNone/>
            </a:pPr>
            <a:endParaRPr lang="en-AU" sz="1500" b="1" u="sng" dirty="0" smtClean="0"/>
          </a:p>
          <a:p>
            <a:pPr marL="114300" indent="0">
              <a:buNone/>
            </a:pPr>
            <a:r>
              <a:rPr lang="en-AU" sz="1500" b="1" u="sng" dirty="0" smtClean="0"/>
              <a:t>Breaches </a:t>
            </a:r>
            <a:r>
              <a:rPr lang="en-AU" sz="1500" b="1" u="sng" dirty="0"/>
              <a:t>of this Policy</a:t>
            </a:r>
            <a:endParaRPr lang="en-AU" sz="1500" dirty="0"/>
          </a:p>
          <a:p>
            <a:pPr marL="114300" indent="0">
              <a:buNone/>
            </a:pPr>
            <a:r>
              <a:rPr lang="en-AU" sz="1500" dirty="0"/>
              <a:t>All persons (members, players, teams), are expected to respect and treat each other with dignity at all times through all forms of communications.</a:t>
            </a:r>
          </a:p>
          <a:p>
            <a:pPr marL="114300" indent="0">
              <a:buNone/>
            </a:pPr>
            <a:r>
              <a:rPr lang="en-AU" sz="1500" dirty="0"/>
              <a:t>Any person who inappropriately sends an electronic message or that posts the message on a web page that is abusive, derogatory or discriminatory which involves reference by statement or inference to the club will be subject to disciplinary action or possible expulsion in accordance with the clubs policies</a:t>
            </a:r>
          </a:p>
          <a:p>
            <a:pPr marL="114300" indent="0">
              <a:buNone/>
            </a:pPr>
            <a:r>
              <a:rPr lang="en-AU" sz="1500" dirty="0"/>
              <a:t>Parents are encouraged to supervise their children’s internet activities and report any inappropriate communications potentially impacting on the </a:t>
            </a:r>
            <a:r>
              <a:rPr lang="en-AU" sz="1500" dirty="0" smtClean="0"/>
              <a:t>Marymede Basketball </a:t>
            </a:r>
            <a:r>
              <a:rPr lang="en-AU" sz="1500" dirty="0"/>
              <a:t>Club, its players, members and Executive Committee.</a:t>
            </a:r>
          </a:p>
          <a:p>
            <a:pPr marL="114300" indent="0">
              <a:buNone/>
            </a:pPr>
            <a:r>
              <a:rPr lang="en-AU" sz="1500" dirty="0"/>
              <a:t>Any person that identifies the club name or logo being used inappropriately on the internet and considers this use that may be detrimental to the club is encouraged to report this to the Executive Committee for the appropriate action to be taken.</a:t>
            </a:r>
          </a:p>
          <a:p>
            <a:pPr marL="114300" indent="0">
              <a:buNone/>
            </a:pPr>
            <a:r>
              <a:rPr lang="en-AU" sz="1500" dirty="0"/>
              <a:t>These policy guidelines have been implemented for the protection of the reputation of the Marymede Basketball Club. They are applicable at all times.</a:t>
            </a:r>
          </a:p>
          <a:p>
            <a:pPr marL="0" indent="0">
              <a:buNone/>
            </a:pPr>
            <a:endParaRPr lang="en-AU" sz="1400" dirty="0"/>
          </a:p>
        </p:txBody>
      </p:sp>
    </p:spTree>
    <p:extLst>
      <p:ext uri="{BB962C8B-B14F-4D97-AF65-F5344CB8AC3E}">
        <p14:creationId xmlns:p14="http://schemas.microsoft.com/office/powerpoint/2010/main" xmlns="" val="9384799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6">
      <a:dk1>
        <a:sysClr val="windowText" lastClr="000000"/>
      </a:dk1>
      <a:lt1>
        <a:sysClr val="window" lastClr="FFFFFF"/>
      </a:lt1>
      <a:dk2>
        <a:srgbClr val="0070C0"/>
      </a:dk2>
      <a:lt2>
        <a:srgbClr val="000000"/>
      </a:lt2>
      <a:accent1>
        <a:srgbClr val="00B050"/>
      </a:accent1>
      <a:accent2>
        <a:srgbClr val="00B05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3331</TotalTime>
  <Words>2404</Words>
  <Application>Microsoft Office PowerPoint</Application>
  <PresentationFormat>On-screen Show (4:3)</PresentationFormat>
  <Paragraphs>270</Paragraphs>
  <Slides>12</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15" baseType="lpstr">
      <vt:lpstr>Adjacency</vt:lpstr>
      <vt:lpstr>Custom Design</vt:lpstr>
      <vt:lpstr>Worksheet</vt:lpstr>
      <vt:lpstr>Slide 1</vt:lpstr>
      <vt:lpstr>Committee</vt:lpstr>
      <vt:lpstr>Club Attire</vt:lpstr>
      <vt:lpstr>Training</vt:lpstr>
      <vt:lpstr>Team Selection Process</vt:lpstr>
      <vt:lpstr>Club Insurance</vt:lpstr>
      <vt:lpstr>Players Code Of Conduct</vt:lpstr>
      <vt:lpstr>Spectators Code Of Conduct </vt:lpstr>
      <vt:lpstr>Media Policy</vt:lpstr>
      <vt:lpstr>Fee &amp; Refund Policy</vt:lpstr>
      <vt:lpstr>Fee &amp; Refund Policy</vt:lpstr>
      <vt:lpstr>Living Life  Sports Medicine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CONTENTS</dc:title>
  <dc:creator>Liz</dc:creator>
  <cp:lastModifiedBy>Secretary</cp:lastModifiedBy>
  <cp:revision>174</cp:revision>
  <cp:lastPrinted>2012-06-26T07:42:31Z</cp:lastPrinted>
  <dcterms:created xsi:type="dcterms:W3CDTF">2006-08-16T00:00:00Z</dcterms:created>
  <dcterms:modified xsi:type="dcterms:W3CDTF">2012-12-20T03:27:56Z</dcterms:modified>
</cp:coreProperties>
</file>